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9" r:id="rId5"/>
    <p:sldId id="260" r:id="rId6"/>
    <p:sldId id="262" r:id="rId7"/>
    <p:sldId id="263" r:id="rId8"/>
    <p:sldId id="264" r:id="rId9"/>
    <p:sldId id="265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94095" autoAdjust="0"/>
  </p:normalViewPr>
  <p:slideViewPr>
    <p:cSldViewPr snapToGrid="0">
      <p:cViewPr varScale="1">
        <p:scale>
          <a:sx n="66" d="100"/>
          <a:sy n="66" d="100"/>
        </p:scale>
        <p:origin x="5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181" y="312738"/>
            <a:ext cx="1156420" cy="602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9" y="244504"/>
            <a:ext cx="1924493" cy="18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6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BDF-5E41-4680-823D-F195639B2BE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184-A878-4A4E-BB96-720CB827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4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BDF-5E41-4680-823D-F195639B2BE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184-A878-4A4E-BB96-720CB827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2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BDF-5E41-4680-823D-F195639B2BE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184-A878-4A4E-BB96-720CB827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7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BDF-5E41-4680-823D-F195639B2BE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184-A878-4A4E-BB96-720CB827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BDF-5E41-4680-823D-F195639B2BE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184-A878-4A4E-BB96-720CB827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0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BDF-5E41-4680-823D-F195639B2BE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184-A878-4A4E-BB96-720CB827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9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BDF-5E41-4680-823D-F195639B2BE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184-A878-4A4E-BB96-720CB827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5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BDF-5E41-4680-823D-F195639B2BE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184-A878-4A4E-BB96-720CB827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8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BDF-5E41-4680-823D-F195639B2BE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184-A878-4A4E-BB96-720CB827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7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BDF-5E41-4680-823D-F195639B2BE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184-A878-4A4E-BB96-720CB827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9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32BDF-5E41-4680-823D-F195639B2BE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11184-A878-4A4E-BB96-720CB827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6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1277" y="2236836"/>
            <a:ext cx="875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National Research Symposium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215542"/>
            <a:ext cx="3891280" cy="972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99"/>
          <a:stretch/>
        </p:blipFill>
        <p:spPr>
          <a:xfrm>
            <a:off x="2078242" y="3327518"/>
            <a:ext cx="7852229" cy="363301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181" y="312738"/>
            <a:ext cx="1156420" cy="602302"/>
          </a:xfrm>
          <a:prstGeom prst="rect">
            <a:avLst/>
          </a:prstGeom>
        </p:spPr>
      </p:pic>
      <p:sp>
        <p:nvSpPr>
          <p:cNvPr id="11" name="AutoShape 2" descr="blob:https://web.whatsapp.com/9a34434a-8378-4ad2-a217-0e918aebda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blob:https://web.whatsapp.com/9bb711f6-4ba3-4f7d-9b7c-b51b0af4a47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9" y="244504"/>
            <a:ext cx="1924493" cy="1805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105" y="2931641"/>
            <a:ext cx="10638502" cy="1692771"/>
          </a:xfrm>
          <a:prstGeom prst="rect">
            <a:avLst/>
          </a:prstGeom>
          <a:noFill/>
          <a:ln w="19050">
            <a:noFill/>
            <a:prstDash val="lgDashDotDot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for</a:t>
            </a:r>
          </a:p>
          <a:p>
            <a:pPr lvl="0"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Teachers and Heads of schools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lvl="0" algn="ctr"/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085521" y="2236836"/>
            <a:ext cx="0" cy="84410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238602" y="2188362"/>
            <a:ext cx="0" cy="84410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443277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99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1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1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" b="7754"/>
          <a:stretch/>
        </p:blipFill>
        <p:spPr>
          <a:xfrm>
            <a:off x="-1155510" y="-47767"/>
            <a:ext cx="13347510" cy="69057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5048" y="3524943"/>
            <a:ext cx="729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5514" y="1905422"/>
            <a:ext cx="1039672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defRPr>
            </a:lvl1pPr>
          </a:lstStyle>
          <a:p>
            <a:pPr algn="ctr"/>
            <a:r>
              <a:rPr lang="en-US" sz="3200" dirty="0"/>
              <a:t> </a:t>
            </a:r>
            <a:r>
              <a:rPr lang="en-US" sz="3600" dirty="0"/>
              <a:t>Top 3 papers will be awarded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27757" y="3104558"/>
            <a:ext cx="8654414" cy="26776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Bahnschrift" panose="020B0502040204020203" pitchFamily="34" charset="0"/>
              </a:rPr>
              <a:t>In case of any query/question, you can contact Sameen Adeeb (9871108322)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Bahnschrift" panose="020B0502040204020203" pitchFamily="34" charset="0"/>
              </a:rPr>
              <a:t>OR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Bahnschrift" panose="020B0502040204020203" pitchFamily="34" charset="0"/>
              </a:rPr>
              <a:t>Email : </a:t>
            </a:r>
            <a:r>
              <a:rPr lang="en-US" sz="2800" dirty="0">
                <a:latin typeface="Bahnschrift" panose="020B0502040204020203" pitchFamily="34" charset="0"/>
              </a:rPr>
              <a:t>convoke@bhartifoundation.org 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09549" y="1806534"/>
            <a:ext cx="0" cy="84410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199900" y="1806534"/>
            <a:ext cx="0" cy="84410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150608" y="6032310"/>
            <a:ext cx="6008712" cy="2662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181" y="312738"/>
            <a:ext cx="1156420" cy="60230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9" y="244504"/>
            <a:ext cx="1924493" cy="18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1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1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1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2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03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4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140" y="403881"/>
            <a:ext cx="10396728" cy="198599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400" dirty="0" smtClean="0">
                <a:solidFill>
                  <a:srgbClr val="FFC000"/>
                </a:solidFill>
              </a:rPr>
              <a:t> </a:t>
            </a:r>
            <a:r>
              <a:rPr lang="en-US" sz="4400" dirty="0" smtClean="0"/>
              <a:t>To submit your paper</a:t>
            </a:r>
          </a:p>
          <a:p>
            <a:pPr algn="ctr">
              <a:lnSpc>
                <a:spcPct val="150000"/>
              </a:lnSpc>
            </a:pPr>
            <a:r>
              <a:rPr lang="en-US" sz="4400" dirty="0" smtClean="0">
                <a:solidFill>
                  <a:srgbClr val="FFC000"/>
                </a:solidFill>
              </a:rPr>
              <a:t>Scan the QR Code </a:t>
            </a:r>
          </a:p>
        </p:txBody>
      </p:sp>
      <p:sp>
        <p:nvSpPr>
          <p:cNvPr id="3" name="AutoShape 2" descr="blob:https://web.whatsapp.com/e9548bdd-0a69-46d1-9fc1-5cd6fd9f1e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0" y="2935141"/>
            <a:ext cx="3275396" cy="327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4931" y="756881"/>
            <a:ext cx="8428933" cy="1077218"/>
          </a:xfrm>
          <a:prstGeom prst="rect">
            <a:avLst/>
          </a:prstGeom>
          <a:noFill/>
          <a:ln w="19050">
            <a:noFill/>
            <a:prstDash val="lgDashDotDot"/>
            <a:miter lim="800000"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Convoke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is a National Research Symposium for Teachers and Heads of schools 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96" y="4903205"/>
            <a:ext cx="2790084" cy="1881322"/>
          </a:xfrm>
          <a:prstGeom prst="flowChartOnlineStorag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8"/>
          <a:stretch/>
        </p:blipFill>
        <p:spPr>
          <a:xfrm>
            <a:off x="7381293" y="4903205"/>
            <a:ext cx="2466848" cy="1884756"/>
          </a:xfrm>
          <a:prstGeom prst="flowChartOnlineStorag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592" y="4881939"/>
            <a:ext cx="2909946" cy="1939964"/>
          </a:xfrm>
          <a:prstGeom prst="flowChartOnlineStorag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3978"/>
            <a:ext cx="2968533" cy="1979022"/>
          </a:xfrm>
          <a:prstGeom prst="flowChartOnlineStorag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62" y="4903205"/>
            <a:ext cx="3082618" cy="1897432"/>
          </a:xfrm>
          <a:prstGeom prst="flowChartOnlineStorage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859" y="279935"/>
            <a:ext cx="915961" cy="4770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6" y="101053"/>
            <a:ext cx="1274505" cy="11954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3156" y="2228518"/>
            <a:ext cx="272222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This platform </a:t>
            </a:r>
            <a:endParaRPr lang="en-US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Encourages: 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1184" y="2084611"/>
            <a:ext cx="8855008" cy="1431161"/>
          </a:xfrm>
          <a:prstGeom prst="rect">
            <a:avLst/>
          </a:prstGeom>
          <a:ln w="28575"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defRPr>
            </a:lvl1pPr>
          </a:lstStyle>
          <a:p>
            <a:r>
              <a:rPr lang="en-US" sz="2400" dirty="0" smtClean="0"/>
              <a:t>Use </a:t>
            </a:r>
            <a:r>
              <a:rPr lang="en-US" sz="2400" dirty="0"/>
              <a:t>of research as a tool to enhance teachers’ capabilities</a:t>
            </a:r>
          </a:p>
          <a:p>
            <a:r>
              <a:rPr lang="en-US" sz="2400" dirty="0"/>
              <a:t>Evidence based pedagogy and decision making </a:t>
            </a:r>
            <a:r>
              <a:rPr lang="en-US" sz="2400" dirty="0" smtClean="0"/>
              <a:t>practices</a:t>
            </a:r>
            <a:endParaRPr lang="en-US" sz="700" dirty="0" smtClean="0"/>
          </a:p>
          <a:p>
            <a:pPr marL="0" indent="0">
              <a:buNone/>
            </a:pPr>
            <a:endParaRPr lang="en-US" sz="1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118091" y="3738465"/>
            <a:ext cx="96626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To 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improve student learning outcomes in line with the National Education Policy 2020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4395695"/>
      </p:ext>
    </p:extLst>
  </p:cSld>
  <p:clrMapOvr>
    <a:masterClrMapping/>
  </p:clrMapOvr>
  <p:transition spd="slow" advClick="0" advTm="1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04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104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604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104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604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" y="-63796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562104" y="1241792"/>
            <a:ext cx="8491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Who can </a:t>
            </a:r>
            <a: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</a:t>
            </a:r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articipate?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702639" y="1330460"/>
            <a:ext cx="644166" cy="632584"/>
          </a:xfrm>
          <a:prstGeom prst="halfFrame">
            <a:avLst>
              <a:gd name="adj1" fmla="val 9653"/>
              <a:gd name="adj2" fmla="val 992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43" y="2567704"/>
            <a:ext cx="6435444" cy="429029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Half Frame 3"/>
          <p:cNvSpPr/>
          <p:nvPr/>
        </p:nvSpPr>
        <p:spPr>
          <a:xfrm rot="10800000">
            <a:off x="6276637" y="1580130"/>
            <a:ext cx="716611" cy="721086"/>
          </a:xfrm>
          <a:prstGeom prst="halfFrame">
            <a:avLst>
              <a:gd name="adj1" fmla="val 9653"/>
              <a:gd name="adj2" fmla="val 992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143" y="2494673"/>
            <a:ext cx="8241359" cy="129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Teachers and Head Teachers of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     Government Schools and Satya Bharti Schools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7143" y="4123426"/>
            <a:ext cx="585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Pre-Service Teacher Trainees of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   DIETs/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B.Ed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/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B.El.Ed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programs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859" y="279935"/>
            <a:ext cx="915961" cy="4770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6" y="101053"/>
            <a:ext cx="1274505" cy="11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88990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2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" y="-63796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22883" y="1455907"/>
            <a:ext cx="6321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Language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 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7009067" y="1558728"/>
            <a:ext cx="644166" cy="632584"/>
          </a:xfrm>
          <a:prstGeom prst="halfFrame">
            <a:avLst>
              <a:gd name="adj1" fmla="val 9653"/>
              <a:gd name="adj2" fmla="val 992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10095865" y="1875021"/>
            <a:ext cx="716611" cy="721086"/>
          </a:xfrm>
          <a:prstGeom prst="halfFrame">
            <a:avLst>
              <a:gd name="adj1" fmla="val 9653"/>
              <a:gd name="adj2" fmla="val 992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62230" y="3274698"/>
            <a:ext cx="69297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Papers can be submitted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all languages 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recognized by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constitution of India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o.remove.bg/downloads/4450e2af-b9e0-40cb-822d-6c89d3bdd0f2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75" y="873151"/>
            <a:ext cx="6073960" cy="637268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859" y="279935"/>
            <a:ext cx="915961" cy="4770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6" y="101053"/>
            <a:ext cx="1274505" cy="11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75765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4" b="5625"/>
          <a:stretch/>
        </p:blipFill>
        <p:spPr>
          <a:xfrm>
            <a:off x="0" y="1875738"/>
            <a:ext cx="6638026" cy="49668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818527" y="1546920"/>
            <a:ext cx="8491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How to </a:t>
            </a:r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Register?</a:t>
            </a:r>
            <a:endParaRPr lang="en-US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5270678" y="1553790"/>
            <a:ext cx="744536" cy="726785"/>
          </a:xfrm>
          <a:prstGeom prst="halfFrame">
            <a:avLst>
              <a:gd name="adj1" fmla="val 9653"/>
              <a:gd name="adj2" fmla="val 992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10403426" y="1809529"/>
            <a:ext cx="680037" cy="717133"/>
          </a:xfrm>
          <a:prstGeom prst="halfFrame">
            <a:avLst>
              <a:gd name="adj1" fmla="val 9653"/>
              <a:gd name="adj2" fmla="val 992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1198" y="4493338"/>
            <a:ext cx="757905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 Once registered, send in the papers </a:t>
            </a:r>
            <a:r>
              <a:rPr lang="en-US" dirty="0" smtClean="0"/>
              <a:t>to the </a:t>
            </a:r>
            <a:r>
              <a:rPr lang="en-US" dirty="0"/>
              <a:t>email </a:t>
            </a:r>
            <a:r>
              <a:rPr lang="en-US" dirty="0" smtClean="0"/>
              <a:t>id: convoke@bhartifoundation.org</a:t>
            </a:r>
            <a:r>
              <a:rPr lang="en-US" dirty="0"/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1198" y="2761090"/>
            <a:ext cx="7328426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 Please Register on: https://Bhartifoundation.org/convoke/ </a:t>
            </a:r>
          </a:p>
        </p:txBody>
      </p:sp>
      <p:pic>
        <p:nvPicPr>
          <p:cNvPr id="10" name="Picture 2" descr="Fcp Pointers GIFs - Get the best GIF on GIPHY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44800">
            <a:off x="11218152" y="2885419"/>
            <a:ext cx="648673" cy="7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679" y="455268"/>
            <a:ext cx="915961" cy="477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" y="141543"/>
            <a:ext cx="1274505" cy="11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95544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2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2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03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8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0096" y="2681224"/>
            <a:ext cx="8491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Selection </a:t>
            </a:r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Criteria</a:t>
            </a:r>
            <a:endParaRPr lang="en-US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3074" name="Picture 2" descr="https://o.remove.bg/downloads/a03fe4c7-5a77-462a-a9a5-9bcf7490b984/Picture2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82"/>
          <a:stretch/>
        </p:blipFill>
        <p:spPr bwMode="auto">
          <a:xfrm>
            <a:off x="-537428" y="-1244009"/>
            <a:ext cx="5045633" cy="810200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alf Frame 2"/>
          <p:cNvSpPr/>
          <p:nvPr/>
        </p:nvSpPr>
        <p:spPr>
          <a:xfrm>
            <a:off x="2777744" y="2681224"/>
            <a:ext cx="818896" cy="712216"/>
          </a:xfrm>
          <a:prstGeom prst="halfFrame">
            <a:avLst>
              <a:gd name="adj1" fmla="val 9653"/>
              <a:gd name="adj2" fmla="val 992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015057" y="3027680"/>
            <a:ext cx="812965" cy="704596"/>
          </a:xfrm>
          <a:prstGeom prst="halfFrame">
            <a:avLst>
              <a:gd name="adj1" fmla="val 9653"/>
              <a:gd name="adj2" fmla="val 992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1"/>
          <a:stretch/>
        </p:blipFill>
        <p:spPr>
          <a:xfrm>
            <a:off x="9024136" y="-308383"/>
            <a:ext cx="3303181" cy="716638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152" y="434621"/>
            <a:ext cx="915961" cy="477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0" y="120896"/>
            <a:ext cx="1274505" cy="11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6617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6866" y="2488135"/>
            <a:ext cx="729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944" y="3226799"/>
            <a:ext cx="10594426" cy="954107"/>
          </a:xfrm>
          <a:prstGeom prst="rect">
            <a:avLst/>
          </a:prstGeom>
          <a:noFill/>
          <a:ln w="19050">
            <a:solidFill>
              <a:srgbClr val="00B0F0"/>
            </a:solidFill>
            <a:prstDash val="lgDashDotDot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Shortlisted presenters will be contacted and  given feedback provided for updating the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paper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944" y="2026470"/>
            <a:ext cx="10594426" cy="954107"/>
          </a:xfrm>
          <a:prstGeom prst="rect">
            <a:avLst/>
          </a:prstGeom>
          <a:noFill/>
          <a:ln w="19050">
            <a:solidFill>
              <a:srgbClr val="FFC000"/>
            </a:solidFill>
            <a:prstDash val="lgDashDotDot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Papers submitted in the format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provided on the Bharti Foundation website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and based on key findings will be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shortlisted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6866" y="4688791"/>
            <a:ext cx="729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944" y="5427455"/>
            <a:ext cx="10594426" cy="954107"/>
          </a:xfrm>
          <a:prstGeom prst="rect">
            <a:avLst/>
          </a:prstGeom>
          <a:noFill/>
          <a:ln w="19050">
            <a:solidFill>
              <a:srgbClr val="00B0F0"/>
            </a:solidFill>
            <a:prstDash val="lgDashDotDot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 Top 16 papers will be selected for National CONVOKE scheduled for February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2022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944" y="4462465"/>
            <a:ext cx="10594426" cy="523220"/>
          </a:xfrm>
          <a:prstGeom prst="rect">
            <a:avLst/>
          </a:prstGeom>
          <a:noFill/>
          <a:ln w="19050">
            <a:solidFill>
              <a:srgbClr val="FFC000"/>
            </a:solidFill>
            <a:prstDash val="lgDashDotDot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All the selected papers will be reviewed by a jury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63" y="545224"/>
            <a:ext cx="915961" cy="4770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1" y="231499"/>
            <a:ext cx="1274505" cy="11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8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6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804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2055" y="3885871"/>
            <a:ext cx="8491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6600" dirty="0" smtClean="0">
                <a:solidFill>
                  <a:srgbClr val="FFC000"/>
                </a:solidFill>
                <a:latin typeface="Bahnschrift" panose="020B0502040204020203" pitchFamily="34" charset="0"/>
              </a:rPr>
              <a:t>National Symposium </a:t>
            </a:r>
            <a:endParaRPr lang="en-US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8333075" y="2008114"/>
            <a:ext cx="8491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CONVOKE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3544" y="4732257"/>
            <a:ext cx="380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Bahnschrift" panose="020B0502040204020203" pitchFamily="34" charset="0"/>
              </a:rPr>
              <a:t>Top 16 Papers</a:t>
            </a:r>
            <a:endParaRPr lang="en-US" sz="2800" dirty="0">
              <a:solidFill>
                <a:srgbClr val="00B0F0"/>
              </a:solidFill>
              <a:latin typeface="Bahnschrift" panose="020B0502040204020203" pitchFamily="34" charset="0"/>
            </a:endParaRPr>
          </a:p>
        </p:txBody>
      </p:sp>
      <p:pic>
        <p:nvPicPr>
          <p:cNvPr id="2050" name="Picture 2" descr="https://o.remove.bg/downloads/e9a035ba-30a4-4069-b881-9a8e0b03107f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2538485"/>
            <a:ext cx="5198562" cy="433180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53" y="490472"/>
            <a:ext cx="915961" cy="4770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1" y="176747"/>
            <a:ext cx="1274505" cy="11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8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33 -0.0456 L 0.95873 -0.0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326 -0.24814 L -0.68307 -0.1780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23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9050">
            <a:solidFill>
              <a:srgbClr val="00B0F0"/>
            </a:solidFill>
            <a:prstDash val="lgDashDotDot"/>
            <a:miter lim="800000"/>
          </a:ln>
        </p:spPr>
      </p:pic>
      <p:sp>
        <p:nvSpPr>
          <p:cNvPr id="3" name="Rectangle 2"/>
          <p:cNvSpPr/>
          <p:nvPr/>
        </p:nvSpPr>
        <p:spPr>
          <a:xfrm>
            <a:off x="914158" y="1663700"/>
            <a:ext cx="10418274" cy="4435462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52" y="384433"/>
            <a:ext cx="915961" cy="4770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0" y="70708"/>
            <a:ext cx="1274505" cy="11954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158" y="1814398"/>
            <a:ext cx="10396729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These top 16 presenters will be supported to make presentations at the National Research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Symposium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159" y="2860056"/>
            <a:ext cx="1039672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lvl="0" indent="-342900">
              <a:buFont typeface="Wingdings" panose="05000000000000000000" pitchFamily="2" charset="2"/>
              <a:buChar char="Ø"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The selected papers will be presented in four sessions during the event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159" y="3905714"/>
            <a:ext cx="1039672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lvl="0" indent="-342900">
              <a:buFont typeface="Wingdings" panose="05000000000000000000" pitchFamily="2" charset="2"/>
              <a:buChar char="Ø"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Each of the sessions will have a moderator to collate the key findings and recommendations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159" y="5188159"/>
            <a:ext cx="1039672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lvl="0" indent="-342900">
              <a:buFont typeface="Wingdings" panose="05000000000000000000" pitchFamily="2" charset="2"/>
              <a:buChar char="Ø"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We will also have key note speakers to address the topics </a:t>
            </a:r>
          </a:p>
        </p:txBody>
      </p:sp>
    </p:spTree>
    <p:extLst>
      <p:ext uri="{BB962C8B-B14F-4D97-AF65-F5344CB8AC3E}">
        <p14:creationId xmlns:p14="http://schemas.microsoft.com/office/powerpoint/2010/main" val="10609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7000">
        <p:split orient="vert"/>
      </p:transition>
    </mc:Choice>
    <mc:Fallback xmlns="">
      <p:transition spd="slow" advClick="0" advTm="1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2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703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289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Bahnschrift</vt:lpstr>
      <vt:lpstr>Bahnschrift Light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Nabanita Das</dc:creator>
  <cp:lastModifiedBy>Nabanita Das</cp:lastModifiedBy>
  <cp:revision>74</cp:revision>
  <dcterms:created xsi:type="dcterms:W3CDTF">2021-12-14T07:06:12Z</dcterms:created>
  <dcterms:modified xsi:type="dcterms:W3CDTF">2021-12-20T07:43:10Z</dcterms:modified>
</cp:coreProperties>
</file>