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7952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1922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5857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3284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1848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5285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0394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4387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9274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6459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2776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AF27CC-4EBA-495A-96E4-BC4F3E74F8F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5/19/2022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D4EDA-1931-49E3-BFB5-0E97AE85E11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9578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Changemaker.Awards@bhartifoundation.or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972535" y="1360157"/>
            <a:ext cx="105156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3000" b="1" dirty="0" smtClean="0">
                <a:solidFill>
                  <a:srgbClr val="FFB21D"/>
                </a:solidFill>
                <a:latin typeface="+mn-lt"/>
              </a:rPr>
              <a:t>Bharti Foundation Presents </a:t>
            </a:r>
          </a:p>
          <a:p>
            <a:pPr algn="ctr"/>
            <a:r>
              <a:rPr lang="en-US" sz="3000" b="1" dirty="0" smtClean="0">
                <a:solidFill>
                  <a:srgbClr val="FFB21D"/>
                </a:solidFill>
                <a:latin typeface="+mn-lt"/>
              </a:rPr>
              <a:t>the 12</a:t>
            </a:r>
            <a:r>
              <a:rPr lang="en-US" sz="3000" b="1" baseline="30000" dirty="0" smtClean="0">
                <a:solidFill>
                  <a:srgbClr val="FFB21D"/>
                </a:solidFill>
                <a:latin typeface="+mn-lt"/>
              </a:rPr>
              <a:t>th</a:t>
            </a:r>
            <a:r>
              <a:rPr lang="en-US" sz="3000" b="1" dirty="0" smtClean="0">
                <a:solidFill>
                  <a:srgbClr val="FFB21D"/>
                </a:solidFill>
                <a:latin typeface="+mn-lt"/>
              </a:rPr>
              <a:t> edition of </a:t>
            </a:r>
          </a:p>
        </p:txBody>
      </p:sp>
      <p:sp>
        <p:nvSpPr>
          <p:cNvPr id="5" name="Rectangle 4"/>
          <p:cNvSpPr/>
          <p:nvPr/>
        </p:nvSpPr>
        <p:spPr>
          <a:xfrm>
            <a:off x="143694" y="2244774"/>
            <a:ext cx="119525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FB21D"/>
                </a:solidFill>
                <a:effectLst/>
                <a:uLnTx/>
                <a:uFillTx/>
                <a:ea typeface="+mn-ea"/>
                <a:cs typeface="+mn-cs"/>
              </a:rPr>
              <a:t>The Annual Changemaker Awards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8395" y="3261326"/>
            <a:ext cx="11410459" cy="15081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FFB21D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B21D"/>
                </a:solidFill>
                <a:effectLst/>
                <a:uLnTx/>
                <a:uFillTx/>
                <a:ea typeface="+mn-ea"/>
                <a:cs typeface="+mn-cs"/>
              </a:rPr>
              <a:t>The application format for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B21D"/>
                </a:solidFill>
                <a:effectLst/>
                <a:uLnTx/>
                <a:uFillTx/>
                <a:ea typeface="+mn-ea"/>
                <a:cs typeface="+mn-cs"/>
              </a:rPr>
              <a:t>EMPLOYEE ENGAGEMENT AWARD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B21D"/>
                </a:solidFill>
                <a:effectLst/>
                <a:uLnTx/>
                <a:uFillTx/>
                <a:ea typeface="+mn-ea"/>
                <a:cs typeface="+mn-cs"/>
              </a:rPr>
              <a:t>Best Practices for ACT Program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rgbClr val="FFB21D"/>
                </a:solidFill>
                <a:effectLst/>
                <a:uLnTx/>
                <a:uFillTx/>
                <a:ea typeface="+mn-ea"/>
                <a:cs typeface="+mn-cs"/>
              </a:rPr>
              <a:t> and Volunteering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FFB21D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090586"/>
              </p:ext>
            </p:extLst>
          </p:nvPr>
        </p:nvGraphicFramePr>
        <p:xfrm>
          <a:off x="3607900" y="5256991"/>
          <a:ext cx="5555482" cy="36576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5554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43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FFB21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Name of the Company/Circle</a:t>
                      </a:r>
                      <a:endParaRPr kumimoji="0" lang="en-US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B21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0050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33105" y="217713"/>
            <a:ext cx="86253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About the Award Category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1481" y="987154"/>
            <a:ext cx="11682484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4981C"/>
              </a:solidFill>
              <a:effectLst/>
              <a:uLnTx/>
              <a:uFillTx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</a:rPr>
              <a:t>Employee Engagement</a:t>
            </a:r>
            <a:r>
              <a:rPr lang="en-US" sz="2400" b="1" dirty="0" smtClean="0">
                <a:solidFill>
                  <a:srgbClr val="F4981C"/>
                </a:solidFill>
              </a:rPr>
              <a:t> Award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</a:rPr>
              <a:t>–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</a:rPr>
              <a:t>Best Practices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</a:rPr>
              <a:t>for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</a:rPr>
              <a:t> the ACT Program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</a:rPr>
              <a:t>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</a:rPr>
              <a:t>and </a:t>
            </a:r>
            <a:r>
              <a:rPr lang="en-US" sz="2400" b="1" noProof="0" dirty="0" smtClean="0">
                <a:solidFill>
                  <a:srgbClr val="F4981C"/>
                </a:solidFill>
              </a:rPr>
              <a:t>Volunteering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Helvetica" panose="020B0604020202020204" pitchFamily="34" charset="0"/>
            </a:endParaRP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white"/>
                </a:solidFill>
                <a:cs typeface="Helvetica" panose="020B0604020202020204" pitchFamily="34" charset="0"/>
              </a:rPr>
              <a:t>This category of awards recognizes the Bharti Group companies for their involvement in the ACT Program and volunteering. 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1400" dirty="0" smtClean="0">
              <a:solidFill>
                <a:prstClr val="white"/>
              </a:solidFill>
              <a:cs typeface="Helvetica" panose="020B0604020202020204" pitchFamily="34" charset="0"/>
            </a:endParaRP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  <a:cs typeface="Helvetica" panose="020B0604020202020204" pitchFamily="34" charset="0"/>
              </a:rPr>
              <a:t>Weightage: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  <a:cs typeface="Helvetica" panose="020B0604020202020204" pitchFamily="34" charset="0"/>
              </a:rPr>
              <a:t>ACT Program (60%)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  <a:cs typeface="Helvetica" panose="020B0604020202020204" pitchFamily="34" charset="0"/>
              </a:rPr>
              <a:t>Volunteering  (40%)</a:t>
            </a: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prstClr val="white"/>
              </a:solidFill>
              <a:cs typeface="Helvetica" panose="020B0604020202020204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Helvetica" panose="020B0604020202020204" pitchFamily="34" charset="0"/>
              </a:rPr>
              <a:t>Would recognize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Helvetica" panose="020B0604020202020204" pitchFamily="34" charset="0"/>
              </a:rPr>
              <a:t>the innovativeness, commitment and drive of the ACT team which has promoted and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Helvetica" panose="020B0604020202020204" pitchFamily="34" charset="0"/>
              </a:rPr>
              <a:t>led to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Helvetica" panose="020B0604020202020204" pitchFamily="34" charset="0"/>
              </a:rPr>
              <a:t>high levels of employee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Helvetica" panose="020B0604020202020204" pitchFamily="34" charset="0"/>
              </a:rPr>
              <a:t>participation/engagement as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Helvetica" panose="020B0604020202020204" pitchFamily="34" charset="0"/>
              </a:rPr>
              <a:t>well as retention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Helvetica" panose="020B0604020202020204" pitchFamily="34" charset="0"/>
              </a:rPr>
              <a:t>in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Helvetica" panose="020B0604020202020204" pitchFamily="34" charset="0"/>
              </a:rPr>
              <a:t>ACT-payroll giving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Helvetica" panose="020B0604020202020204" pitchFamily="34" charset="0"/>
              </a:rPr>
              <a:t>program.</a:t>
            </a:r>
            <a:r>
              <a:rPr lang="en-US" sz="1400" dirty="0">
                <a:solidFill>
                  <a:schemeClr val="bg1"/>
                </a:solidFill>
                <a:cs typeface="Helvetica" panose="020B0604020202020204" pitchFamily="34" charset="0"/>
              </a:rPr>
              <a:t> </a:t>
            </a:r>
            <a:r>
              <a:rPr lang="en-US" dirty="0" smtClean="0">
                <a:solidFill>
                  <a:prstClr val="white"/>
                </a:solidFill>
                <a:cs typeface="Helvetica" panose="020B0604020202020204" pitchFamily="34" charset="0"/>
              </a:rPr>
              <a:t>The </a:t>
            </a:r>
            <a:r>
              <a:rPr lang="en-US" dirty="0">
                <a:solidFill>
                  <a:prstClr val="white"/>
                </a:solidFill>
                <a:cs typeface="Helvetica" panose="020B0604020202020204" pitchFamily="34" charset="0"/>
              </a:rPr>
              <a:t>award will also look at the volunteering program of the </a:t>
            </a:r>
            <a:r>
              <a:rPr lang="en-US" dirty="0" smtClean="0">
                <a:solidFill>
                  <a:prstClr val="white"/>
                </a:solidFill>
                <a:cs typeface="Helvetica" panose="020B0604020202020204" pitchFamily="34" charset="0"/>
              </a:rPr>
              <a:t>organization. </a:t>
            </a:r>
            <a:r>
              <a:rPr lang="en-US" dirty="0" smtClean="0">
                <a:solidFill>
                  <a:schemeClr val="bg1"/>
                </a:solidFill>
                <a:cs typeface="Helvetica" panose="020B0604020202020204" pitchFamily="34" charset="0"/>
              </a:rPr>
              <a:t>Companies </a:t>
            </a:r>
            <a:r>
              <a:rPr lang="en-US" dirty="0">
                <a:solidFill>
                  <a:schemeClr val="bg1"/>
                </a:solidFill>
                <a:cs typeface="Helvetica" panose="020B0604020202020204" pitchFamily="34" charset="0"/>
              </a:rPr>
              <a:t>may add initiatives undertaken which led to greater participation in ACT-payroll giving program. 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Helvetica" panose="020B0604020202020204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Helvetica" panose="020B0604020202020204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Helvetica" panose="020B0604020202020204" pitchFamily="34" charset="0"/>
              </a:rPr>
              <a:t>*ACT is an 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Helvetica" panose="020B0604020202020204" pitchFamily="34" charset="0"/>
              </a:rPr>
              <a:t>employee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Helvetica" panose="020B0604020202020204" pitchFamily="34" charset="0"/>
              </a:rPr>
              <a:t>engagement program for Bharti Group Companies to engage employees in terms of  time, skills, money &amp; 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Helvetica" panose="020B0604020202020204" pitchFamily="34" charset="0"/>
              </a:rPr>
              <a:t>knowledge.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Helvetica" panose="020B0604020202020204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Calibri Light" panose="020F0302020204030204" pitchFamily="34" charset="0"/>
              </a:rPr>
              <a:t>Note: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Calibri Light" panose="020F0302020204030204" pitchFamily="34" charset="0"/>
              </a:rPr>
              <a:t> </a:t>
            </a:r>
            <a:r>
              <a:rPr lang="en-US" sz="1400" dirty="0">
                <a:solidFill>
                  <a:prstClr val="white"/>
                </a:solidFill>
                <a:cs typeface="Calibri Light" panose="020F0302020204030204" pitchFamily="34" charset="0"/>
              </a:rPr>
              <a:t>N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Calibri Light" panose="020F0302020204030204" pitchFamily="34" charset="0"/>
              </a:rPr>
              <a:t>ominations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Calibri Light" panose="020F0302020204030204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Calibri Light" panose="020F0302020204030204" pitchFamily="34" charset="0"/>
              </a:rPr>
              <a:t>are invited from employees for </a:t>
            </a:r>
            <a:r>
              <a:rPr lang="en-US" sz="1400" dirty="0" smtClean="0">
                <a:solidFill>
                  <a:prstClr val="white"/>
                </a:solidFill>
                <a:cs typeface="Calibri Light" panose="020F0302020204030204" pitchFamily="34" charset="0"/>
              </a:rPr>
              <a:t>the Financial year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Calibri Light" panose="020F0302020204030204" pitchFamily="34" charset="0"/>
              </a:rPr>
              <a:t>2021-22. 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Calibri Light" panose="020F03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Calibri Light" panose="020F03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Calibri Light" panose="020F03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Calibri Light" panose="020F0302020204030204" pitchFamily="34" charset="0"/>
              </a:rPr>
              <a:t>(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Calibri Light" panose="020F0302020204030204" pitchFamily="34" charset="0"/>
              </a:rPr>
              <a:t>This slide can be removed before submission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Calibri Light" panose="020F0302020204030204" pitchFamily="34" charset="0"/>
              </a:rPr>
              <a:t>)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276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07748" y="477567"/>
            <a:ext cx="64583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Presentation Guidelines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1699" y="1143479"/>
            <a:ext cx="11888719" cy="614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Calibri Light" panose="020F030202020403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Limit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your overall presentation to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the defined slides.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Limit the size of PPT to not more than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10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MB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. Limit your overall presentation to not more than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   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   7 slides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Calibri Light" panose="020F03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3. Each company representative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will be given 8-10 minutes to present and answer queries from the jury.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4. Last  date of entry submission  is </a:t>
            </a:r>
            <a:r>
              <a:rPr lang="en-US" sz="2000" dirty="0" smtClean="0">
                <a:solidFill>
                  <a:prstClr val="white"/>
                </a:solidFill>
                <a:cs typeface="Calibri Light" panose="020F0302020204030204" pitchFamily="34" charset="0"/>
              </a:rPr>
              <a:t>June, 10</a:t>
            </a:r>
            <a:r>
              <a:rPr lang="en-US" sz="2000" baseline="30000" dirty="0" smtClean="0">
                <a:solidFill>
                  <a:prstClr val="white"/>
                </a:solidFill>
                <a:cs typeface="Calibri Light" panose="020F0302020204030204" pitchFamily="34" charset="0"/>
              </a:rPr>
              <a:t>th</a:t>
            </a:r>
            <a:r>
              <a:rPr lang="en-US" sz="2000" dirty="0" smtClean="0">
                <a:solidFill>
                  <a:prstClr val="white"/>
                </a:solidFill>
                <a:cs typeface="Calibri Light" panose="020F0302020204030204" pitchFamily="34" charset="0"/>
              </a:rPr>
              <a:t> 2022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 and send the nomination to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  <a:hlinkClick r:id="rId2"/>
              </a:rPr>
              <a:t>Changemaker.Awards@bhartifoundation.org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Calibri Light" panose="020F030202020403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5. Please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follow the format provided in following slides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.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Calibri Light" panose="020F030202020403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</a:rPr>
              <a:t>Note:  Nomination of project which are same as the one submitted in previous CMA will not be considered. Nominations, if similar, 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</a:rPr>
              <a:t>should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</a:rPr>
              <a:t>show visible difference in content, impact and focus areas in comparison to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</a:rPr>
              <a:t>nomination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</a:rPr>
              <a:t>submitted last year. 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Calibri Light" panose="020F030202020403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Calibri Light" panose="020F030202020403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9606" y="5891349"/>
            <a:ext cx="3384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Projects of FY 2021-22 will be considered.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56796" y="6111062"/>
            <a:ext cx="4460708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(This slide can be removed before submission)</a:t>
            </a:r>
          </a:p>
        </p:txBody>
      </p:sp>
    </p:spTree>
    <p:extLst>
      <p:ext uri="{BB962C8B-B14F-4D97-AF65-F5344CB8AC3E}">
        <p14:creationId xmlns:p14="http://schemas.microsoft.com/office/powerpoint/2010/main" val="361223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64205" y="368707"/>
            <a:ext cx="49234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General Information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412718"/>
              </p:ext>
            </p:extLst>
          </p:nvPr>
        </p:nvGraphicFramePr>
        <p:xfrm>
          <a:off x="532262" y="2391448"/>
          <a:ext cx="11204811" cy="1236520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11099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037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911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54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latin typeface="+mn-lt"/>
                        </a:rPr>
                        <a:t>S.No. 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8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latin typeface="+mn-lt"/>
                        </a:rPr>
                        <a:t>Particulars 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8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latin typeface="+mn-lt"/>
                        </a:rPr>
                        <a:t> 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Description 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8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1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bg1"/>
                          </a:solidFill>
                          <a:latin typeface="+mn-lt"/>
                        </a:rPr>
                        <a:t>1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bg1"/>
                          </a:solidFill>
                          <a:latin typeface="+mn-lt"/>
                        </a:rPr>
                        <a:t>Name of the </a:t>
                      </a: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company/circle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60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2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bg1"/>
                          </a:solidFill>
                          <a:latin typeface="+mn-lt"/>
                        </a:rPr>
                        <a:t>No. of </a:t>
                      </a: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Employees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 </a:t>
                      </a:r>
                      <a:endParaRPr lang="en-US" sz="1800" b="1" kern="1200" dirty="0">
                        <a:solidFill>
                          <a:schemeClr val="bg1"/>
                        </a:solidFill>
                        <a:latin typeface="Comic Sans MS" panose="030F0702030302020204" pitchFamily="66" charset="0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49606" y="5891349"/>
            <a:ext cx="3384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Projects of FY 2021-22 will be considered. 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9830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44909" y="341411"/>
            <a:ext cx="53378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ACT Trend over years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736093"/>
              </p:ext>
            </p:extLst>
          </p:nvPr>
        </p:nvGraphicFramePr>
        <p:xfrm>
          <a:off x="559558" y="1763651"/>
          <a:ext cx="11204810" cy="1752600"/>
        </p:xfrm>
        <a:graphic>
          <a:graphicData uri="http://schemas.openxmlformats.org/drawingml/2006/table">
            <a:tbl>
              <a:tblPr firstRow="1" firstCol="1" bandRow="1">
                <a:tableStyleId>{17292A2E-F333-43FB-9621-5CBBE7FDCDCB}</a:tableStyleId>
              </a:tblPr>
              <a:tblGrid>
                <a:gridCol w="1187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75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22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277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998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54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Years 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8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Number of employees 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8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latin typeface="+mn-lt"/>
                        </a:rPr>
                        <a:t> 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Number of employees in ACT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8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Participation %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81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Avg. Gift size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98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1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j-ea"/>
                          <a:cs typeface="+mj-cs"/>
                        </a:rPr>
                        <a:t>21-22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kern="120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9382752"/>
                  </a:ext>
                </a:extLst>
              </a:tr>
              <a:tr h="3501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20-21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kern="120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607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19-20</a:t>
                      </a: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296907" y="5956664"/>
            <a:ext cx="3384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Projects of FY 2021-22 will be considered.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0584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F4981C"/>
                </a:solidFill>
                <a:latin typeface="+mn-lt"/>
                <a:ea typeface="+mn-ea"/>
                <a:cs typeface="+mn-cs"/>
              </a:rPr>
              <a:t>Volunteering activities</a:t>
            </a:r>
            <a:endParaRPr lang="en-US" b="1" dirty="0">
              <a:solidFill>
                <a:srgbClr val="F4981C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080" y="1825625"/>
            <a:ext cx="10622279" cy="4351338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sz="1800" dirty="0">
                <a:solidFill>
                  <a:prstClr val="white"/>
                </a:solidFill>
                <a:cs typeface="Calibri Light" panose="020F0302020204030204" pitchFamily="34" charset="0"/>
              </a:rPr>
              <a:t>What percentage of employees have participated in the volunteering activities? 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sz="1800" dirty="0" smtClean="0">
                <a:solidFill>
                  <a:prstClr val="white"/>
                </a:solidFill>
                <a:cs typeface="Calibri Light" panose="020F0302020204030204" pitchFamily="34" charset="0"/>
              </a:rPr>
              <a:t>Average </a:t>
            </a:r>
            <a:r>
              <a:rPr lang="en-US" sz="1800" dirty="0">
                <a:solidFill>
                  <a:prstClr val="white"/>
                </a:solidFill>
                <a:cs typeface="Calibri Light" panose="020F0302020204030204" pitchFamily="34" charset="0"/>
              </a:rPr>
              <a:t>number of hours per </a:t>
            </a:r>
            <a:r>
              <a:rPr lang="en-US" sz="1800" dirty="0" smtClean="0">
                <a:solidFill>
                  <a:prstClr val="white"/>
                </a:solidFill>
                <a:cs typeface="Calibri Light" panose="020F0302020204030204" pitchFamily="34" charset="0"/>
              </a:rPr>
              <a:t>person devoted for the volunteering activities      </a:t>
            </a: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800" dirty="0" smtClean="0">
                <a:solidFill>
                  <a:prstClr val="white"/>
                </a:solidFill>
                <a:cs typeface="Calibri Light" panose="020F0302020204030204" pitchFamily="34" charset="0"/>
              </a:rPr>
              <a:t>    </a:t>
            </a:r>
            <a:r>
              <a:rPr lang="en-US" sz="1400" dirty="0" smtClean="0">
                <a:solidFill>
                  <a:prstClr val="white"/>
                </a:solidFill>
                <a:cs typeface="Calibri Light" panose="020F0302020204030204" pitchFamily="34" charset="0"/>
              </a:rPr>
              <a:t> (Total number of hours divided by the number of employees </a:t>
            </a:r>
            <a:r>
              <a:rPr lang="en-US" sz="1400" dirty="0">
                <a:solidFill>
                  <a:prstClr val="white"/>
                </a:solidFill>
                <a:cs typeface="Calibri Light" panose="020F0302020204030204" pitchFamily="34" charset="0"/>
              </a:rPr>
              <a:t>volunteered</a:t>
            </a:r>
            <a:r>
              <a:rPr lang="en-US" sz="1400" dirty="0" smtClean="0">
                <a:solidFill>
                  <a:prstClr val="white"/>
                </a:solidFill>
                <a:cs typeface="Calibri Light" panose="020F0302020204030204" pitchFamily="34" charset="0"/>
              </a:rPr>
              <a:t>)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sz="1800" dirty="0">
                <a:solidFill>
                  <a:prstClr val="white"/>
                </a:solidFill>
                <a:cs typeface="Calibri Light" panose="020F0302020204030204" pitchFamily="34" charset="0"/>
              </a:rPr>
              <a:t>Key Activities undertaken by the </a:t>
            </a:r>
            <a:r>
              <a:rPr lang="en-US" sz="1800" dirty="0" smtClean="0">
                <a:solidFill>
                  <a:prstClr val="white"/>
                </a:solidFill>
                <a:cs typeface="Calibri Light" panose="020F0302020204030204" pitchFamily="34" charset="0"/>
              </a:rPr>
              <a:t>volunteers</a:t>
            </a: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None/>
            </a:pPr>
            <a:endParaRPr lang="en-US" sz="1800" dirty="0">
              <a:solidFill>
                <a:prstClr val="white"/>
              </a:solidFill>
              <a:cs typeface="Calibri Light" panose="020F03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9606" y="5891349"/>
            <a:ext cx="3384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Projects of FY 2021-22 will be considered.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7963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786" y="2059722"/>
            <a:ext cx="11733301" cy="239471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4981C"/>
                </a:solidFill>
                <a:cs typeface="Helvetica" panose="020B0604020202020204" pitchFamily="34" charset="0"/>
              </a:rPr>
              <a:t>What were the  steps, measures and initiatives undertaken for increasing ACT participation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81051" y="495325"/>
            <a:ext cx="83875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Steps to increase ACT participation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49606" y="5891349"/>
            <a:ext cx="3384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Projects of FY 2021-22 will be considered.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2293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8771" y="341996"/>
            <a:ext cx="39536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+mn-cs"/>
              </a:rPr>
              <a:t>Way Forward</a:t>
            </a:r>
          </a:p>
        </p:txBody>
      </p:sp>
      <p:sp>
        <p:nvSpPr>
          <p:cNvPr id="7" name="Rectangle 6"/>
          <p:cNvSpPr/>
          <p:nvPr/>
        </p:nvSpPr>
        <p:spPr>
          <a:xfrm>
            <a:off x="527781" y="1316810"/>
            <a:ext cx="11859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Helvetica" panose="020B0604020202020204" pitchFamily="34" charset="0"/>
              </a:rPr>
              <a:t>What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4981C"/>
                </a:solidFill>
                <a:effectLst/>
                <a:uLnTx/>
                <a:uFillTx/>
                <a:ea typeface="+mn-ea"/>
                <a:cs typeface="Helvetica" panose="020B0604020202020204" pitchFamily="34" charset="0"/>
              </a:rPr>
              <a:t>are the key learning(s) this year? What would be the steps forward to increase participation.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49606" y="5891349"/>
            <a:ext cx="3384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Projects of FY 2021-22 will be considered.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987553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</TotalTime>
  <Words>480</Words>
  <Application>Microsoft Office PowerPoint</Application>
  <PresentationFormat>Widescreen</PresentationFormat>
  <Paragraphs>72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Comic Sans MS</vt:lpstr>
      <vt:lpstr>Helvetica</vt:lpstr>
      <vt:lpstr>1_Office Theme</vt:lpstr>
      <vt:lpstr>Bharti Foundation Presents  the 12th edition of </vt:lpstr>
      <vt:lpstr>PowerPoint Presentation</vt:lpstr>
      <vt:lpstr>PowerPoint Presentation</vt:lpstr>
      <vt:lpstr>PowerPoint Presentation</vt:lpstr>
      <vt:lpstr>PowerPoint Presentation</vt:lpstr>
      <vt:lpstr>Volunteering activities</vt:lpstr>
      <vt:lpstr>PowerPoint Presentation</vt:lpstr>
      <vt:lpstr>PowerPoint Presentation</vt:lpstr>
    </vt:vector>
  </TitlesOfParts>
  <Company>Bharti Airtel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Bharti Foundation Presents  the 11th edition of </dc:title>
  <dc:creator>Swati Prakash</dc:creator>
  <cp:lastModifiedBy>Swati Prakash</cp:lastModifiedBy>
  <cp:revision>16</cp:revision>
  <dcterms:created xsi:type="dcterms:W3CDTF">2022-04-20T06:19:16Z</dcterms:created>
  <dcterms:modified xsi:type="dcterms:W3CDTF">2022-05-19T08:21:57Z</dcterms:modified>
</cp:coreProperties>
</file>