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74" r:id="rId2"/>
    <p:sldId id="266" r:id="rId3"/>
    <p:sldId id="267" r:id="rId4"/>
    <p:sldId id="268" r:id="rId5"/>
    <p:sldId id="270" r:id="rId6"/>
    <p:sldId id="269" r:id="rId7"/>
    <p:sldId id="271" r:id="rId8"/>
    <p:sldId id="27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B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DF24A-9DEA-4632-89CB-7629195A152D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214000-41C0-441A-8279-CCF944E93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191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C7EA7-EF13-44DA-91D0-BDAF85E9CA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58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27CC-4EBA-495A-96E4-BC4F3E74F8FE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4EDA-1931-49E3-BFB5-0E97AE85E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769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27CC-4EBA-495A-96E4-BC4F3E74F8FE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4EDA-1931-49E3-BFB5-0E97AE85E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94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27CC-4EBA-495A-96E4-BC4F3E74F8FE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4EDA-1931-49E3-BFB5-0E97AE85E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14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27CC-4EBA-495A-96E4-BC4F3E74F8FE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4EDA-1931-49E3-BFB5-0E97AE85E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023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27CC-4EBA-495A-96E4-BC4F3E74F8FE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4EDA-1931-49E3-BFB5-0E97AE85E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03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27CC-4EBA-495A-96E4-BC4F3E74F8FE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4EDA-1931-49E3-BFB5-0E97AE85E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2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27CC-4EBA-495A-96E4-BC4F3E74F8FE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4EDA-1931-49E3-BFB5-0E97AE85E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860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27CC-4EBA-495A-96E4-BC4F3E74F8FE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4EDA-1931-49E3-BFB5-0E97AE85E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246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27CC-4EBA-495A-96E4-BC4F3E74F8FE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4EDA-1931-49E3-BFB5-0E97AE85E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05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27CC-4EBA-495A-96E4-BC4F3E74F8FE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4EDA-1931-49E3-BFB5-0E97AE85E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95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27CC-4EBA-495A-96E4-BC4F3E74F8FE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4EDA-1931-49E3-BFB5-0E97AE85E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206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F27CC-4EBA-495A-96E4-BC4F3E74F8FE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D4EDA-1931-49E3-BFB5-0E97AE85E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039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Changemaker.Awards@bhartifoundation.or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42498" y="3118972"/>
            <a:ext cx="11410459" cy="150810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en-US" sz="2000" b="1" dirty="0" smtClean="0">
              <a:solidFill>
                <a:srgbClr val="FFB21D"/>
              </a:solidFill>
            </a:endParaRPr>
          </a:p>
          <a:p>
            <a:pPr algn="ctr">
              <a:defRPr/>
            </a:pPr>
            <a:r>
              <a:rPr lang="en-US" sz="2400" b="1" dirty="0">
                <a:solidFill>
                  <a:srgbClr val="FFB21D"/>
                </a:solidFill>
              </a:rPr>
              <a:t>The application format for </a:t>
            </a:r>
          </a:p>
          <a:p>
            <a:pPr algn="ctr">
              <a:defRPr/>
            </a:pPr>
            <a:r>
              <a:rPr lang="en-US" sz="2400" b="1" dirty="0">
                <a:solidFill>
                  <a:srgbClr val="FFB21D"/>
                </a:solidFill>
              </a:rPr>
              <a:t>THE SOCIAL EVANGELIST AWARD</a:t>
            </a:r>
          </a:p>
          <a:p>
            <a:pPr algn="ctr">
              <a:defRPr/>
            </a:pPr>
            <a:r>
              <a:rPr lang="en-US" sz="2400" b="1" dirty="0">
                <a:solidFill>
                  <a:srgbClr val="FFB21D"/>
                </a:solidFill>
              </a:rPr>
              <a:t>Best Individual Social Responsibility Initiative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3638898" y="5321925"/>
          <a:ext cx="5555482" cy="79184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555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430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rgbClr val="FFB21D"/>
                          </a:solidFill>
                          <a:latin typeface="+mn-lt"/>
                          <a:ea typeface="+mn-ea"/>
                          <a:cs typeface="+mn-cs"/>
                        </a:rPr>
                        <a:t>Name of the Individual: …………</a:t>
                      </a:r>
                      <a:endParaRPr lang="en-US" sz="2400" b="1" kern="1200" dirty="0">
                        <a:solidFill>
                          <a:srgbClr val="FFB21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67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rgbClr val="FFB21D"/>
                          </a:solidFill>
                          <a:latin typeface="+mn-lt"/>
                          <a:ea typeface="+mn-ea"/>
                          <a:cs typeface="+mn-cs"/>
                        </a:rPr>
                        <a:t>Company’s Name:</a:t>
                      </a:r>
                      <a:r>
                        <a:rPr lang="en-US" sz="2400" b="1" kern="1200" baseline="0" dirty="0" smtClean="0">
                          <a:solidFill>
                            <a:srgbClr val="FFB21D"/>
                          </a:solidFill>
                          <a:latin typeface="+mn-lt"/>
                          <a:ea typeface="+mn-ea"/>
                          <a:cs typeface="+mn-cs"/>
                        </a:rPr>
                        <a:t> ………………</a:t>
                      </a:r>
                      <a:endParaRPr lang="en-US" sz="2400" b="1" kern="1200" dirty="0">
                        <a:solidFill>
                          <a:srgbClr val="FFB21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itle 3"/>
          <p:cNvSpPr txBox="1">
            <a:spLocks/>
          </p:cNvSpPr>
          <p:nvPr/>
        </p:nvSpPr>
        <p:spPr>
          <a:xfrm>
            <a:off x="972535" y="1360157"/>
            <a:ext cx="10515600" cy="92333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  <a:scene3d>
              <a:camera prst="perspectiveFront"/>
              <a:lightRig rig="threePt" dir="t"/>
            </a:scene3d>
            <a:sp3d extrusionH="57150">
              <a:bevelT w="38100" h="38100"/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000" b="1" dirty="0" smtClean="0">
                <a:solidFill>
                  <a:srgbClr val="FFB21D"/>
                </a:solidFill>
                <a:latin typeface="+mn-lt"/>
              </a:rPr>
              <a:t>Bharti Foundation Presents </a:t>
            </a:r>
          </a:p>
          <a:p>
            <a:pPr algn="ctr"/>
            <a:r>
              <a:rPr lang="en-US" sz="3000" b="1" dirty="0" smtClean="0">
                <a:solidFill>
                  <a:srgbClr val="FFB21D"/>
                </a:solidFill>
                <a:latin typeface="+mn-lt"/>
              </a:rPr>
              <a:t>the 12</a:t>
            </a:r>
            <a:r>
              <a:rPr lang="en-US" sz="3000" b="1" baseline="30000" dirty="0" smtClean="0">
                <a:solidFill>
                  <a:srgbClr val="FFB21D"/>
                </a:solidFill>
                <a:latin typeface="+mn-lt"/>
              </a:rPr>
              <a:t>th</a:t>
            </a:r>
            <a:r>
              <a:rPr lang="en-US" sz="3000" b="1" dirty="0" smtClean="0">
                <a:solidFill>
                  <a:srgbClr val="FFB21D"/>
                </a:solidFill>
                <a:latin typeface="+mn-lt"/>
              </a:rPr>
              <a:t> edition of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3694" y="2244774"/>
            <a:ext cx="119525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B21D"/>
                </a:solidFill>
                <a:effectLst/>
                <a:uLnTx/>
                <a:uFillTx/>
                <a:ea typeface="+mn-ea"/>
                <a:cs typeface="+mn-cs"/>
              </a:rPr>
              <a:t>The Annual Changemaker Awards </a:t>
            </a:r>
          </a:p>
        </p:txBody>
      </p:sp>
    </p:spTree>
    <p:extLst>
      <p:ext uri="{BB962C8B-B14F-4D97-AF65-F5344CB8AC3E}">
        <p14:creationId xmlns:p14="http://schemas.microsoft.com/office/powerpoint/2010/main" val="280951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7547" y="1450944"/>
            <a:ext cx="11436824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4981C"/>
                </a:solidFill>
              </a:rPr>
              <a:t>SOCIAL EVANGELIST AWARD </a:t>
            </a:r>
            <a:r>
              <a:rPr lang="en-US" sz="2400" b="1" dirty="0">
                <a:solidFill>
                  <a:srgbClr val="F4981C"/>
                </a:solidFill>
              </a:rPr>
              <a:t>- Best Individual Social Responsibility Initiative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prstClr val="white"/>
                </a:solidFill>
                <a:cs typeface="Helvetica" panose="020B0604020202020204" pitchFamily="34" charset="0"/>
              </a:rPr>
              <a:t>Would recognize the contribution of employees who have actively participated or volunteered  for social transformation &amp; innovation in various fields including education, </a:t>
            </a:r>
            <a:r>
              <a:rPr lang="en-US" dirty="0" smtClean="0">
                <a:solidFill>
                  <a:prstClr val="white"/>
                </a:solidFill>
                <a:cs typeface="Helvetica" panose="020B0604020202020204" pitchFamily="34" charset="0"/>
              </a:rPr>
              <a:t>environment, livelihood, health and </a:t>
            </a:r>
            <a:r>
              <a:rPr lang="en-US" dirty="0">
                <a:solidFill>
                  <a:prstClr val="white"/>
                </a:solidFill>
                <a:cs typeface="Helvetica" panose="020B0604020202020204" pitchFamily="34" charset="0"/>
              </a:rPr>
              <a:t>enterprise development. </a:t>
            </a:r>
            <a:endParaRPr lang="en-US" dirty="0" smtClean="0">
              <a:solidFill>
                <a:prstClr val="white"/>
              </a:solidFill>
              <a:cs typeface="Helvetica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prstClr val="white"/>
                </a:solidFill>
                <a:cs typeface="Helvetica" panose="020B0604020202020204" pitchFamily="34" charset="0"/>
              </a:rPr>
              <a:t>This </a:t>
            </a:r>
            <a:r>
              <a:rPr lang="en-US" dirty="0">
                <a:solidFill>
                  <a:prstClr val="white"/>
                </a:solidFill>
                <a:cs typeface="Helvetica" panose="020B0604020202020204" pitchFamily="34" charset="0"/>
              </a:rPr>
              <a:t>initiative would have a high inspirational factor.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prstClr val="white"/>
                </a:solidFill>
                <a:cs typeface="Helvetica" panose="020B0604020202020204" pitchFamily="34" charset="0"/>
              </a:rPr>
              <a:t>(These initiatives should not be a part of professional or official-employee engagement &amp; social programs of the nominated individual. These have to be undertaken at a personal level. Individual may nominate themselves or company can nominate the individual.)</a:t>
            </a:r>
          </a:p>
          <a:p>
            <a:pPr algn="just">
              <a:lnSpc>
                <a:spcPct val="150000"/>
              </a:lnSpc>
            </a:pPr>
            <a:endParaRPr lang="en-US" sz="1400" i="1" dirty="0">
              <a:solidFill>
                <a:schemeClr val="bg1"/>
              </a:solidFill>
              <a:cs typeface="Calibri Light" panose="020F03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400" i="1" dirty="0" smtClean="0">
                <a:solidFill>
                  <a:schemeClr val="bg1"/>
                </a:solidFill>
                <a:cs typeface="Calibri Light" panose="020F0302020204030204" pitchFamily="34" charset="0"/>
              </a:rPr>
              <a:t>Note: Nominations </a:t>
            </a:r>
            <a:r>
              <a:rPr lang="en-US" sz="1400" i="1" dirty="0">
                <a:solidFill>
                  <a:schemeClr val="bg1"/>
                </a:solidFill>
                <a:cs typeface="Calibri Light" panose="020F0302020204030204" pitchFamily="34" charset="0"/>
              </a:rPr>
              <a:t>are invited from employees </a:t>
            </a:r>
            <a:r>
              <a:rPr lang="en-US" sz="1400" i="1" dirty="0" smtClean="0">
                <a:solidFill>
                  <a:schemeClr val="bg1"/>
                </a:solidFill>
                <a:cs typeface="Calibri Light" panose="020F0302020204030204" pitchFamily="34" charset="0"/>
              </a:rPr>
              <a:t>for the financial year 2021-22. </a:t>
            </a:r>
            <a:endParaRPr lang="en-US" sz="1400" i="1" dirty="0">
              <a:solidFill>
                <a:schemeClr val="bg1"/>
              </a:solidFill>
              <a:cs typeface="Calibri Light" panose="020F03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400" i="1" dirty="0" smtClean="0">
                <a:solidFill>
                  <a:schemeClr val="bg1"/>
                </a:solidFill>
                <a:cs typeface="Calibri Light" panose="020F0302020204030204" pitchFamily="34" charset="0"/>
              </a:rPr>
              <a:t>The nominated individual should be an employee of the organization at the time of presentation and the award ceremony</a:t>
            </a:r>
          </a:p>
          <a:p>
            <a:pPr algn="just">
              <a:lnSpc>
                <a:spcPct val="150000"/>
              </a:lnSpc>
            </a:pPr>
            <a:endParaRPr lang="en-US" sz="1400" i="1" dirty="0">
              <a:solidFill>
                <a:schemeClr val="bg1"/>
              </a:solidFill>
              <a:cs typeface="Calibri Light" panose="020F0302020204030204" pitchFamily="34" charset="0"/>
            </a:endParaRPr>
          </a:p>
          <a:p>
            <a:pPr lvl="0" algn="ctr">
              <a:lnSpc>
                <a:spcPct val="150000"/>
              </a:lnSpc>
            </a:pPr>
            <a:r>
              <a:rPr lang="en-US" i="1" dirty="0" smtClean="0">
                <a:solidFill>
                  <a:schemeClr val="bg1"/>
                </a:solidFill>
                <a:cs typeface="Calibri Light" panose="020F0302020204030204" pitchFamily="34" charset="0"/>
              </a:rPr>
              <a:t>(</a:t>
            </a:r>
            <a:r>
              <a:rPr lang="en-US" i="1" dirty="0">
                <a:solidFill>
                  <a:schemeClr val="bg1"/>
                </a:solidFill>
                <a:cs typeface="Calibri Light" panose="020F0302020204030204" pitchFamily="34" charset="0"/>
              </a:rPr>
              <a:t>This slide can be removed before submission)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33105" y="217713"/>
            <a:ext cx="86253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4981C"/>
                </a:solidFill>
                <a:effectLst/>
                <a:uLnTx/>
                <a:uFillTx/>
                <a:ea typeface="+mn-ea"/>
                <a:cs typeface="+mn-cs"/>
              </a:rPr>
              <a:t>About the Award Category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8219" y="6360493"/>
            <a:ext cx="35544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Projects of FY 2021-2022 will be considered. </a:t>
            </a:r>
            <a:endParaRPr lang="en-US" sz="1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35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8701" y="1148419"/>
            <a:ext cx="11888719" cy="5009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n-US" sz="1700" dirty="0" smtClean="0">
              <a:solidFill>
                <a:schemeClr val="bg1"/>
              </a:solidFill>
              <a:cs typeface="Calibri Light" panose="020F03020202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700" dirty="0" smtClean="0">
                <a:solidFill>
                  <a:schemeClr val="bg1"/>
                </a:solidFill>
                <a:cs typeface="Calibri Light" panose="020F0302020204030204" pitchFamily="34" charset="0"/>
              </a:rPr>
              <a:t>Limit </a:t>
            </a:r>
            <a:r>
              <a:rPr lang="en-US" sz="1700" dirty="0">
                <a:solidFill>
                  <a:schemeClr val="bg1"/>
                </a:solidFill>
                <a:cs typeface="Calibri Light" panose="020F0302020204030204" pitchFamily="34" charset="0"/>
              </a:rPr>
              <a:t>your overall presentation to </a:t>
            </a:r>
            <a:r>
              <a:rPr lang="en-US" sz="1700" dirty="0" smtClean="0">
                <a:solidFill>
                  <a:schemeClr val="bg1"/>
                </a:solidFill>
                <a:cs typeface="Calibri Light" panose="020F0302020204030204" pitchFamily="34" charset="0"/>
              </a:rPr>
              <a:t>the defined slides.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solidFill>
                  <a:schemeClr val="bg1"/>
                </a:solidFill>
                <a:cs typeface="Calibri Light" panose="020F0302020204030204" pitchFamily="34" charset="0"/>
              </a:rPr>
              <a:t>2. ONLY </a:t>
            </a:r>
            <a:r>
              <a:rPr lang="en-US" sz="1700" dirty="0">
                <a:solidFill>
                  <a:schemeClr val="bg1"/>
                </a:solidFill>
                <a:cs typeface="Calibri Light" panose="020F0302020204030204" pitchFamily="34" charset="0"/>
              </a:rPr>
              <a:t>ONE unique initiative/project per employee to be accepted under this category. </a:t>
            </a:r>
            <a:endParaRPr lang="en-US" sz="1700" dirty="0" smtClean="0">
              <a:solidFill>
                <a:schemeClr val="bg1"/>
              </a:solidFill>
              <a:cs typeface="Calibri Light" panose="020F03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700" dirty="0">
                <a:solidFill>
                  <a:schemeClr val="bg1"/>
                </a:solidFill>
                <a:cs typeface="Calibri Light" panose="020F0302020204030204" pitchFamily="34" charset="0"/>
              </a:rPr>
              <a:t>    </a:t>
            </a:r>
            <a:r>
              <a:rPr lang="en-US" sz="1700" dirty="0" smtClean="0">
                <a:solidFill>
                  <a:schemeClr val="bg1"/>
                </a:solidFill>
                <a:cs typeface="Calibri Light" panose="020F0302020204030204" pitchFamily="34" charset="0"/>
              </a:rPr>
              <a:t>Employees </a:t>
            </a:r>
            <a:r>
              <a:rPr lang="en-US" sz="1700" dirty="0">
                <a:solidFill>
                  <a:schemeClr val="bg1"/>
                </a:solidFill>
                <a:cs typeface="Calibri Light" panose="020F0302020204030204" pitchFamily="34" charset="0"/>
              </a:rPr>
              <a:t>with multiple unique initiatives would have to share </a:t>
            </a:r>
            <a:r>
              <a:rPr lang="en-US" sz="1700" dirty="0" smtClean="0">
                <a:solidFill>
                  <a:schemeClr val="bg1"/>
                </a:solidFill>
                <a:cs typeface="Calibri Light" panose="020F0302020204030204" pitchFamily="34" charset="0"/>
              </a:rPr>
              <a:t>different PPTs </a:t>
            </a:r>
            <a:r>
              <a:rPr lang="en-US" sz="1700" dirty="0">
                <a:solidFill>
                  <a:schemeClr val="bg1"/>
                </a:solidFill>
                <a:cs typeface="Calibri Light" panose="020F0302020204030204" pitchFamily="34" charset="0"/>
              </a:rPr>
              <a:t>for each initiative. </a:t>
            </a:r>
            <a:endParaRPr lang="en-US" sz="1700" dirty="0" smtClean="0">
              <a:solidFill>
                <a:schemeClr val="bg1"/>
              </a:solidFill>
              <a:cs typeface="Calibri Light" panose="020F03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700" dirty="0" smtClean="0">
                <a:solidFill>
                  <a:schemeClr val="bg1"/>
                </a:solidFill>
                <a:cs typeface="Calibri Light" panose="020F0302020204030204" pitchFamily="34" charset="0"/>
              </a:rPr>
              <a:t>3. Limit the size of PPT to not more than </a:t>
            </a:r>
            <a:r>
              <a:rPr lang="en-US" sz="1700" dirty="0" smtClean="0">
                <a:solidFill>
                  <a:schemeClr val="bg1"/>
                </a:solidFill>
                <a:cs typeface="Calibri Light" panose="020F0302020204030204" pitchFamily="34" charset="0"/>
              </a:rPr>
              <a:t>10 </a:t>
            </a:r>
            <a:r>
              <a:rPr lang="en-US" sz="1700" dirty="0" smtClean="0">
                <a:solidFill>
                  <a:schemeClr val="bg1"/>
                </a:solidFill>
                <a:cs typeface="Calibri Light" panose="020F0302020204030204" pitchFamily="34" charset="0"/>
              </a:rPr>
              <a:t>MB</a:t>
            </a:r>
            <a:r>
              <a:rPr lang="en-US" sz="1700" dirty="0">
                <a:solidFill>
                  <a:schemeClr val="bg1"/>
                </a:solidFill>
                <a:cs typeface="Calibri Light" panose="020F0302020204030204" pitchFamily="34" charset="0"/>
              </a:rPr>
              <a:t>. Limit your overall presentation to not more than </a:t>
            </a:r>
            <a:r>
              <a:rPr lang="en-US" sz="1700" dirty="0" smtClean="0">
                <a:solidFill>
                  <a:schemeClr val="bg1"/>
                </a:solidFill>
                <a:cs typeface="Calibri Light" panose="020F0302020204030204" pitchFamily="34" charset="0"/>
              </a:rPr>
              <a:t>    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solidFill>
                  <a:schemeClr val="bg1"/>
                </a:solidFill>
                <a:cs typeface="Calibri Light" panose="020F0302020204030204" pitchFamily="34" charset="0"/>
              </a:rPr>
              <a:t> </a:t>
            </a:r>
            <a:r>
              <a:rPr lang="en-US" sz="1700" dirty="0" smtClean="0">
                <a:solidFill>
                  <a:schemeClr val="bg1"/>
                </a:solidFill>
                <a:cs typeface="Calibri Light" panose="020F0302020204030204" pitchFamily="34" charset="0"/>
              </a:rPr>
              <a:t>   8 slides</a:t>
            </a:r>
            <a:endParaRPr lang="en-US" sz="1700" dirty="0">
              <a:solidFill>
                <a:schemeClr val="bg1"/>
              </a:solidFill>
              <a:cs typeface="Calibri Light" panose="020F03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700" dirty="0" smtClean="0">
                <a:solidFill>
                  <a:schemeClr val="bg1"/>
                </a:solidFill>
                <a:cs typeface="Calibri Light" panose="020F0302020204030204" pitchFamily="34" charset="0"/>
              </a:rPr>
              <a:t>4. </a:t>
            </a:r>
            <a:r>
              <a:rPr lang="en-US" sz="1700" dirty="0">
                <a:solidFill>
                  <a:schemeClr val="bg1"/>
                </a:solidFill>
                <a:cs typeface="Calibri Light" panose="020F0302020204030204" pitchFamily="34" charset="0"/>
              </a:rPr>
              <a:t>Each applicant will be given 8-10 minutes to present and answer queries from the jury. 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solidFill>
                  <a:schemeClr val="bg1"/>
                </a:solidFill>
                <a:cs typeface="Calibri Light" panose="020F0302020204030204" pitchFamily="34" charset="0"/>
              </a:rPr>
              <a:t>5. Last  date of entry submission  is </a:t>
            </a:r>
            <a:r>
              <a:rPr lang="en-US" sz="1700" dirty="0">
                <a:solidFill>
                  <a:prstClr val="white"/>
                </a:solidFill>
                <a:cs typeface="Calibri Light" panose="020F0302020204030204" pitchFamily="34" charset="0"/>
              </a:rPr>
              <a:t>June, 10</a:t>
            </a:r>
            <a:r>
              <a:rPr lang="en-US" sz="1700" baseline="30000" dirty="0">
                <a:solidFill>
                  <a:prstClr val="white"/>
                </a:solidFill>
                <a:cs typeface="Calibri Light" panose="020F0302020204030204" pitchFamily="34" charset="0"/>
              </a:rPr>
              <a:t>th</a:t>
            </a:r>
            <a:r>
              <a:rPr lang="en-US" sz="1700" dirty="0">
                <a:solidFill>
                  <a:prstClr val="white"/>
                </a:solidFill>
                <a:cs typeface="Calibri Light" panose="020F0302020204030204" pitchFamily="34" charset="0"/>
              </a:rPr>
              <a:t> </a:t>
            </a:r>
            <a:r>
              <a:rPr lang="en-US" sz="1700" dirty="0" smtClean="0">
                <a:solidFill>
                  <a:prstClr val="white"/>
                </a:solidFill>
                <a:cs typeface="Calibri Light" panose="020F0302020204030204" pitchFamily="34" charset="0"/>
              </a:rPr>
              <a:t>2022 and </a:t>
            </a:r>
            <a:r>
              <a:rPr lang="en-US" sz="1700" dirty="0" smtClean="0">
                <a:solidFill>
                  <a:schemeClr val="bg1"/>
                </a:solidFill>
                <a:cs typeface="Calibri Light" panose="020F0302020204030204" pitchFamily="34" charset="0"/>
              </a:rPr>
              <a:t>send the nomination to  </a:t>
            </a:r>
            <a:r>
              <a:rPr lang="en-US" sz="1700" dirty="0" smtClean="0">
                <a:solidFill>
                  <a:schemeClr val="bg1"/>
                </a:solidFill>
                <a:cs typeface="Calibri Light" panose="020F0302020204030204" pitchFamily="34" charset="0"/>
                <a:hlinkClick r:id="rId2"/>
              </a:rPr>
              <a:t>Changemaker.Awards@bhartifoundation.org</a:t>
            </a:r>
            <a:endParaRPr lang="en-US" sz="1700" dirty="0" smtClean="0">
              <a:solidFill>
                <a:schemeClr val="bg1"/>
              </a:solidFill>
              <a:cs typeface="Calibri Light" panose="020F03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700" dirty="0" smtClean="0">
                <a:solidFill>
                  <a:schemeClr val="bg1"/>
                </a:solidFill>
                <a:cs typeface="Calibri Light" panose="020F0302020204030204" pitchFamily="34" charset="0"/>
              </a:rPr>
              <a:t>6. Please follow the format provided in following slides.</a:t>
            </a:r>
          </a:p>
          <a:p>
            <a:pPr algn="just">
              <a:lnSpc>
                <a:spcPct val="150000"/>
              </a:lnSpc>
            </a:pPr>
            <a:endParaRPr lang="en-US" dirty="0" smtClean="0">
              <a:solidFill>
                <a:schemeClr val="bg1"/>
              </a:solidFill>
              <a:cs typeface="Calibri Light" panose="020F03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200" i="1" dirty="0">
                <a:solidFill>
                  <a:schemeClr val="bg1"/>
                </a:solidFill>
              </a:rPr>
              <a:t>Note:  Nomination of project which are same as the one submitted in previous CMA will not be considered. </a:t>
            </a:r>
            <a:r>
              <a:rPr lang="en-US" sz="1200" i="1" dirty="0" smtClean="0">
                <a:solidFill>
                  <a:schemeClr val="bg1"/>
                </a:solidFill>
              </a:rPr>
              <a:t>However previous nominations</a:t>
            </a:r>
            <a:r>
              <a:rPr lang="en-US" sz="1200" i="1" dirty="0">
                <a:solidFill>
                  <a:schemeClr val="bg1"/>
                </a:solidFill>
              </a:rPr>
              <a:t>, </a:t>
            </a:r>
            <a:r>
              <a:rPr lang="en-US" sz="1200" i="1" dirty="0" smtClean="0">
                <a:solidFill>
                  <a:schemeClr val="bg1"/>
                </a:solidFill>
              </a:rPr>
              <a:t>if  continuing for multiple years should show </a:t>
            </a:r>
          </a:p>
          <a:p>
            <a:pPr algn="just">
              <a:lnSpc>
                <a:spcPct val="150000"/>
              </a:lnSpc>
            </a:pPr>
            <a:r>
              <a:rPr lang="en-US" sz="1200" i="1" dirty="0" smtClean="0">
                <a:solidFill>
                  <a:schemeClr val="bg1"/>
                </a:solidFill>
              </a:rPr>
              <a:t>visible difference in impact and focus in comparison over the  years. </a:t>
            </a:r>
          </a:p>
          <a:p>
            <a:pPr algn="just">
              <a:lnSpc>
                <a:spcPct val="150000"/>
              </a:lnSpc>
            </a:pPr>
            <a:endParaRPr lang="en-US" dirty="0">
              <a:solidFill>
                <a:schemeClr val="bg1"/>
              </a:solidFill>
              <a:cs typeface="Calibri Light" panose="020F03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46537" y="5834063"/>
            <a:ext cx="3372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>
                <a:solidFill>
                  <a:schemeClr val="bg1"/>
                </a:solidFill>
              </a:rPr>
              <a:t>Projects of FY 2021-22 will be considered.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56796" y="6111062"/>
            <a:ext cx="446070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i="1" dirty="0">
                <a:solidFill>
                  <a:schemeClr val="bg1"/>
                </a:solidFill>
                <a:cs typeface="Calibri Light" panose="020F0302020204030204" pitchFamily="34" charset="0"/>
              </a:rPr>
              <a:t>(This slide can be removed before submission)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07748" y="449857"/>
            <a:ext cx="64583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4981C"/>
                </a:solidFill>
                <a:effectLst/>
                <a:uLnTx/>
                <a:uFillTx/>
                <a:ea typeface="+mn-ea"/>
                <a:cs typeface="+mn-cs"/>
              </a:rPr>
              <a:t>Presentation Guidelines</a:t>
            </a:r>
          </a:p>
        </p:txBody>
      </p:sp>
    </p:spTree>
    <p:extLst>
      <p:ext uri="{BB962C8B-B14F-4D97-AF65-F5344CB8AC3E}">
        <p14:creationId xmlns:p14="http://schemas.microsoft.com/office/powerpoint/2010/main" val="380881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89149" y="1829892"/>
          <a:ext cx="11409528" cy="3933263"/>
        </p:xfrm>
        <a:graphic>
          <a:graphicData uri="http://schemas.openxmlformats.org/drawingml/2006/table">
            <a:tbl>
              <a:tblPr firstRow="1" firstCol="1" bandRow="1">
                <a:tableStyleId>{17292A2E-F333-43FB-9621-5CBBE7FDCDCB}</a:tableStyleId>
              </a:tblPr>
              <a:tblGrid>
                <a:gridCol w="859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02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9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92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S. no. 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981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Particulars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981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Description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98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9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bg1"/>
                          </a:solidFill>
                          <a:latin typeface="+mn-lt"/>
                        </a:rPr>
                        <a:t>Name of the applicant</a:t>
                      </a:r>
                      <a:endParaRPr lang="en-US" sz="2000" b="0" kern="1200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bg1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6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bg1"/>
                          </a:solidFill>
                          <a:latin typeface="+mn-lt"/>
                        </a:rPr>
                        <a:t>Company’s Name </a:t>
                      </a:r>
                      <a:endParaRPr lang="en-US" sz="2000" b="0" kern="1200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6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bg1"/>
                          </a:solidFill>
                          <a:latin typeface="+mn-lt"/>
                        </a:rPr>
                        <a:t>3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bg1"/>
                          </a:solidFill>
                          <a:latin typeface="+mn-lt"/>
                        </a:rPr>
                        <a:t>Designation</a:t>
                      </a:r>
                      <a:r>
                        <a:rPr lang="en-US" sz="2000" kern="120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&amp; Job profile of applicant</a:t>
                      </a:r>
                      <a:endParaRPr lang="en-US" sz="2000" b="0" kern="1200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0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bg1"/>
                          </a:solidFill>
                          <a:latin typeface="+mn-lt"/>
                        </a:rPr>
                        <a:t>4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bg1"/>
                          </a:solidFill>
                          <a:latin typeface="+mn-lt"/>
                        </a:rPr>
                        <a:t>Name of</a:t>
                      </a:r>
                      <a:r>
                        <a:rPr lang="en-US" sz="2000" kern="120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the project/initiative applied for</a:t>
                      </a:r>
                      <a:endParaRPr lang="en-US" sz="2000" b="0" kern="1200" baseline="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bg1"/>
                          </a:solidFill>
                          <a:latin typeface="+mn-lt"/>
                        </a:rPr>
                        <a:t> 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06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bg1"/>
                          </a:solidFill>
                          <a:latin typeface="+mn-lt"/>
                        </a:rPr>
                        <a:t>5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bg1"/>
                          </a:solidFill>
                          <a:latin typeface="+mn-lt"/>
                        </a:rPr>
                        <a:t>Thematic</a:t>
                      </a:r>
                      <a:r>
                        <a:rPr lang="en-US" sz="2000" kern="120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area of the project  (education/health </a:t>
                      </a:r>
                      <a:r>
                        <a:rPr lang="en-US" sz="2000" kern="1200" baseline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etc</a:t>
                      </a:r>
                      <a:r>
                        <a:rPr lang="en-US" sz="2000" kern="120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)</a:t>
                      </a:r>
                      <a:endParaRPr lang="en-US" sz="2000" b="0" kern="1200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1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bg1"/>
                          </a:solidFill>
                          <a:latin typeface="+mn-lt"/>
                        </a:rPr>
                        <a:t>6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bg1"/>
                          </a:solidFill>
                          <a:latin typeface="+mn-lt"/>
                        </a:rPr>
                        <a:t>Project start date &amp; end date</a:t>
                      </a:r>
                      <a:endParaRPr lang="en-US" sz="2000" b="0" kern="1200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bg1"/>
                          </a:solidFill>
                          <a:latin typeface="+mn-lt"/>
                        </a:rPr>
                        <a:t> 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40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bg1"/>
                          </a:solidFill>
                          <a:latin typeface="+mn-lt"/>
                        </a:rPr>
                        <a:t>7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bg1"/>
                          </a:solidFill>
                          <a:latin typeface="+mn-lt"/>
                        </a:rPr>
                        <a:t>Single</a:t>
                      </a:r>
                      <a:r>
                        <a:rPr lang="en-US" sz="2000" kern="120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year/multiple year project </a:t>
                      </a:r>
                      <a:endParaRPr lang="en-US" sz="2000" b="0" kern="1200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43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bg1"/>
                          </a:solidFill>
                          <a:latin typeface="+mn-lt"/>
                        </a:rPr>
                        <a:t>Geographical outreach/project location</a:t>
                      </a:r>
                      <a:endParaRPr lang="en-US" sz="2000" b="0" kern="1200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endParaRPr lang="en-US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46537" y="6208140"/>
            <a:ext cx="3372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Projects of FY 2021-22 will be considered.</a:t>
            </a:r>
            <a:endParaRPr lang="en-US" sz="1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64205" y="368707"/>
            <a:ext cx="49234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4981C"/>
                </a:solidFill>
                <a:effectLst/>
                <a:uLnTx/>
                <a:uFillTx/>
                <a:ea typeface="+mn-ea"/>
                <a:cs typeface="+mn-cs"/>
              </a:rPr>
              <a:t>General Information </a:t>
            </a:r>
          </a:p>
        </p:txBody>
      </p:sp>
    </p:spTree>
    <p:extLst>
      <p:ext uri="{BB962C8B-B14F-4D97-AF65-F5344CB8AC3E}">
        <p14:creationId xmlns:p14="http://schemas.microsoft.com/office/powerpoint/2010/main" val="374178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22518" y="438650"/>
            <a:ext cx="66214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4981C"/>
                </a:solidFill>
              </a:rPr>
              <a:t>Background</a:t>
            </a:r>
          </a:p>
          <a:p>
            <a:pPr algn="ctr"/>
            <a:r>
              <a:rPr lang="en-US" sz="3200" b="1" dirty="0" smtClean="0">
                <a:solidFill>
                  <a:srgbClr val="F4981C"/>
                </a:solidFill>
              </a:rPr>
              <a:t>(</a:t>
            </a:r>
            <a:r>
              <a:rPr lang="en-US" sz="2400" b="1" dirty="0" smtClean="0">
                <a:solidFill>
                  <a:srgbClr val="F4981C"/>
                </a:solidFill>
              </a:rPr>
              <a:t>Pictures can be used to supplement information)</a:t>
            </a:r>
            <a:r>
              <a:rPr lang="en-US" sz="3600" b="1" dirty="0" smtClean="0">
                <a:solidFill>
                  <a:srgbClr val="F4981C"/>
                </a:solidFill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327546" y="2191587"/>
            <a:ext cx="111911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4981C"/>
                </a:solidFill>
              </a:rPr>
              <a:t>Background of the project/initiative. How the project started ? (Include issue(s) that the project / initiative addresses &amp;  target beneficiaries). What motivated  the employee to bridge the identified gap /issues . </a:t>
            </a:r>
            <a:r>
              <a:rPr lang="en-US" sz="2400" dirty="0" smtClean="0">
                <a:solidFill>
                  <a:srgbClr val="F4981C"/>
                </a:solidFill>
              </a:rPr>
              <a:t>Time </a:t>
            </a:r>
            <a:r>
              <a:rPr lang="en-US" sz="2400" dirty="0">
                <a:solidFill>
                  <a:srgbClr val="F4981C"/>
                </a:solidFill>
              </a:rPr>
              <a:t>spent by the individual  in the initiative. Did the project leverage </a:t>
            </a:r>
            <a:r>
              <a:rPr lang="en-US" sz="2400" dirty="0" smtClean="0">
                <a:solidFill>
                  <a:srgbClr val="F4981C"/>
                </a:solidFill>
              </a:rPr>
              <a:t>through any </a:t>
            </a:r>
            <a:r>
              <a:rPr lang="en-US" sz="2400" dirty="0">
                <a:solidFill>
                  <a:srgbClr val="F4981C"/>
                </a:solidFill>
              </a:rPr>
              <a:t>Government schemes/platforms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91117" y="6152720"/>
            <a:ext cx="3372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>
                <a:solidFill>
                  <a:schemeClr val="bg1"/>
                </a:solidFill>
              </a:rPr>
              <a:t>Projects of FY 2021-22 will be considered.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27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842" y="1661852"/>
            <a:ext cx="1135493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4981C"/>
                </a:solidFill>
              </a:rPr>
              <a:t>Key </a:t>
            </a:r>
            <a:r>
              <a:rPr lang="en-US" sz="2400" dirty="0">
                <a:solidFill>
                  <a:srgbClr val="F4981C"/>
                </a:solidFill>
              </a:rPr>
              <a:t>efforts undertaken by the employee towards the initiative</a:t>
            </a:r>
            <a:r>
              <a:rPr lang="en-US" sz="2400" dirty="0" smtClean="0">
                <a:solidFill>
                  <a:srgbClr val="F4981C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4981C"/>
                </a:solidFill>
              </a:rPr>
              <a:t>Please highlight your specific </a:t>
            </a:r>
            <a:r>
              <a:rPr lang="en-US" sz="2400" dirty="0" smtClean="0">
                <a:solidFill>
                  <a:srgbClr val="F4981C"/>
                </a:solidFill>
              </a:rPr>
              <a:t>intervention/role </a:t>
            </a:r>
            <a:r>
              <a:rPr lang="en-US" sz="2400" dirty="0">
                <a:solidFill>
                  <a:srgbClr val="F4981C"/>
                </a:solidFill>
              </a:rPr>
              <a:t>which contributed to this project/initiative. Specify whether this is your own initiative/ you have supported an NGO/ you have started your own NGO. If you are volunteering in an organization or started an institution, Jury should be able to differentiate between YOUR </a:t>
            </a:r>
            <a:r>
              <a:rPr lang="en-US" sz="2400" dirty="0" smtClean="0">
                <a:solidFill>
                  <a:srgbClr val="F4981C"/>
                </a:solidFill>
              </a:rPr>
              <a:t>role </a:t>
            </a:r>
            <a:r>
              <a:rPr lang="en-US" sz="2400" dirty="0">
                <a:solidFill>
                  <a:srgbClr val="F4981C"/>
                </a:solidFill>
              </a:rPr>
              <a:t>and the organization’s </a:t>
            </a:r>
            <a:r>
              <a:rPr lang="en-US" sz="2400" dirty="0" smtClean="0">
                <a:solidFill>
                  <a:srgbClr val="F4981C"/>
                </a:solidFill>
              </a:rPr>
              <a:t>contribution/collective work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116820" y="189680"/>
            <a:ext cx="65594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498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Initiatives undertaken</a:t>
            </a:r>
          </a:p>
          <a:p>
            <a:pPr algn="ctr"/>
            <a:r>
              <a:rPr lang="en-US" sz="3200" b="1" dirty="0" smtClean="0">
                <a:solidFill>
                  <a:srgbClr val="F498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400" b="1" dirty="0" smtClean="0">
                <a:solidFill>
                  <a:srgbClr val="F498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Pictures can be used to supplement information)</a:t>
            </a:r>
            <a:r>
              <a:rPr lang="en-US" sz="3600" b="1" dirty="0" smtClean="0">
                <a:solidFill>
                  <a:srgbClr val="F498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38715" y="6332829"/>
            <a:ext cx="3372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Projects of FY 2021-22 will be considered.</a:t>
            </a:r>
            <a:endParaRPr lang="en-US" sz="1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52" y="176289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4981C"/>
                </a:solidFill>
              </a:rPr>
              <a:t>Impact of the initiatives under taken by the employee. Quantitative/Qualitative data can be used to represent this information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98206" y="321804"/>
            <a:ext cx="73646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4981C"/>
                </a:solidFill>
              </a:rPr>
              <a:t>Impact of the project/initiative</a:t>
            </a:r>
          </a:p>
          <a:p>
            <a:pPr algn="ctr"/>
            <a:r>
              <a:rPr lang="en-US" sz="3200" b="1" dirty="0" smtClean="0">
                <a:solidFill>
                  <a:srgbClr val="F4981C"/>
                </a:solidFill>
              </a:rPr>
              <a:t>(</a:t>
            </a:r>
            <a:r>
              <a:rPr lang="en-US" sz="2400" b="1" dirty="0" smtClean="0">
                <a:solidFill>
                  <a:srgbClr val="F4981C"/>
                </a:solidFill>
              </a:rPr>
              <a:t>Pictures can be used to supplement information)</a:t>
            </a:r>
            <a:r>
              <a:rPr lang="en-US" sz="3600" b="1" dirty="0" smtClean="0">
                <a:solidFill>
                  <a:srgbClr val="F4981C"/>
                </a:solidFill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38715" y="6332829"/>
            <a:ext cx="3372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>
                <a:solidFill>
                  <a:schemeClr val="bg1"/>
                </a:solidFill>
              </a:rPr>
              <a:t>Projects of FY 2021-22 will be considered.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53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37" y="1831926"/>
            <a:ext cx="11431138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4981C"/>
                </a:solidFill>
              </a:rPr>
              <a:t>What were the learnings and challenges in your journey? What is the scalability and sustainability of the project/initiative. How did it inspire others?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40212" y="356181"/>
            <a:ext cx="65254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4981C"/>
                </a:solidFill>
              </a:rPr>
              <a:t>Way Forward</a:t>
            </a:r>
            <a:endParaRPr lang="en-US" sz="4400" b="1" dirty="0">
              <a:solidFill>
                <a:srgbClr val="F4981C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F4981C"/>
                </a:solidFill>
              </a:rPr>
              <a:t>(</a:t>
            </a:r>
            <a:r>
              <a:rPr lang="en-US" sz="2400" b="1" dirty="0" smtClean="0">
                <a:solidFill>
                  <a:srgbClr val="F4981C"/>
                </a:solidFill>
              </a:rPr>
              <a:t>Pictures can be used to supplement information)</a:t>
            </a:r>
            <a:r>
              <a:rPr lang="en-US" sz="3600" b="1" dirty="0" smtClean="0">
                <a:solidFill>
                  <a:srgbClr val="F4981C"/>
                </a:solidFill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33911" y="6332829"/>
            <a:ext cx="38294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>
                <a:solidFill>
                  <a:schemeClr val="bg1"/>
                </a:solidFill>
              </a:rPr>
              <a:t>Projects of FY 2021-22 will be considered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18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</TotalTime>
  <Words>661</Words>
  <Application>Microsoft Office PowerPoint</Application>
  <PresentationFormat>Widescreen</PresentationFormat>
  <Paragraphs>77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Mansi Rayat</dc:creator>
  <cp:lastModifiedBy>Swati Prakash</cp:lastModifiedBy>
  <cp:revision>27</cp:revision>
  <dcterms:created xsi:type="dcterms:W3CDTF">2021-04-30T04:28:25Z</dcterms:created>
  <dcterms:modified xsi:type="dcterms:W3CDTF">2022-05-19T08:22:22Z</dcterms:modified>
</cp:coreProperties>
</file>