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008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533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698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320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513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687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535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795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512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91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83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6192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hangemaker.Awards@bhartifoundation.or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42498" y="3118972"/>
            <a:ext cx="11410459" cy="113877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en-US" sz="2000" b="1" dirty="0" smtClean="0">
              <a:solidFill>
                <a:srgbClr val="FFB21D"/>
              </a:solidFill>
            </a:endParaRPr>
          </a:p>
          <a:p>
            <a:pPr algn="ctr">
              <a:defRPr/>
            </a:pPr>
            <a:r>
              <a:rPr lang="en-US" sz="2400" b="1" dirty="0">
                <a:solidFill>
                  <a:srgbClr val="FFB21D"/>
                </a:solidFill>
              </a:rPr>
              <a:t>The application format for </a:t>
            </a:r>
          </a:p>
          <a:p>
            <a:pPr algn="ctr">
              <a:defRPr/>
            </a:pPr>
            <a:r>
              <a:rPr lang="en-US" sz="2400" b="1" dirty="0" smtClean="0">
                <a:solidFill>
                  <a:srgbClr val="FFB21D"/>
                </a:solidFill>
              </a:rPr>
              <a:t>SOCIAL INITIATIVE AWARD</a:t>
            </a:r>
            <a:endParaRPr lang="en-US" sz="2400" b="1" dirty="0">
              <a:solidFill>
                <a:srgbClr val="FFB21D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114505"/>
              </p:ext>
            </p:extLst>
          </p:nvPr>
        </p:nvGraphicFramePr>
        <p:xfrm>
          <a:off x="3638898" y="5321925"/>
          <a:ext cx="5555482" cy="79184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555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43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rgbClr val="FFB21D"/>
                          </a:solidFill>
                          <a:latin typeface="+mn-lt"/>
                          <a:ea typeface="+mn-ea"/>
                          <a:cs typeface="+mn-cs"/>
                        </a:rPr>
                        <a:t>Name of the Individual: …………</a:t>
                      </a:r>
                      <a:endParaRPr lang="en-US" sz="2400" b="1" kern="1200" dirty="0">
                        <a:solidFill>
                          <a:srgbClr val="FFB21D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6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rgbClr val="FFB21D"/>
                          </a:solidFill>
                          <a:latin typeface="+mn-lt"/>
                          <a:ea typeface="+mn-ea"/>
                          <a:cs typeface="+mn-cs"/>
                        </a:rPr>
                        <a:t>Company’s Name:</a:t>
                      </a:r>
                      <a:r>
                        <a:rPr lang="en-US" sz="2400" b="1" kern="1200" baseline="0" dirty="0" smtClean="0">
                          <a:solidFill>
                            <a:srgbClr val="FFB21D"/>
                          </a:solidFill>
                          <a:latin typeface="+mn-lt"/>
                          <a:ea typeface="+mn-ea"/>
                          <a:cs typeface="+mn-cs"/>
                        </a:rPr>
                        <a:t> ………………</a:t>
                      </a:r>
                      <a:endParaRPr lang="en-US" sz="2400" b="1" kern="1200" dirty="0">
                        <a:solidFill>
                          <a:srgbClr val="FFB21D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itle 3"/>
          <p:cNvSpPr txBox="1">
            <a:spLocks/>
          </p:cNvSpPr>
          <p:nvPr/>
        </p:nvSpPr>
        <p:spPr>
          <a:xfrm>
            <a:off x="972535" y="1360157"/>
            <a:ext cx="10515600" cy="9233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  <a:scene3d>
              <a:camera prst="perspectiveFront"/>
              <a:lightRig rig="threePt" dir="t"/>
            </a:scene3d>
            <a:sp3d extrusionH="57150">
              <a:bevelT w="38100" h="38100"/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000" b="1" dirty="0" smtClean="0">
                <a:solidFill>
                  <a:srgbClr val="FFB21D"/>
                </a:solidFill>
                <a:latin typeface="+mn-lt"/>
              </a:rPr>
              <a:t>Bharti Foundation Presents </a:t>
            </a:r>
          </a:p>
          <a:p>
            <a:pPr algn="ctr"/>
            <a:r>
              <a:rPr lang="en-US" sz="3000" b="1" dirty="0" smtClean="0">
                <a:solidFill>
                  <a:srgbClr val="FFB21D"/>
                </a:solidFill>
                <a:latin typeface="+mn-lt"/>
              </a:rPr>
              <a:t>the 12</a:t>
            </a:r>
            <a:r>
              <a:rPr lang="en-US" sz="3000" b="1" baseline="30000" dirty="0" smtClean="0">
                <a:solidFill>
                  <a:srgbClr val="FFB21D"/>
                </a:solidFill>
                <a:latin typeface="+mn-lt"/>
              </a:rPr>
              <a:t>th</a:t>
            </a:r>
            <a:r>
              <a:rPr lang="en-US" sz="3000" b="1" dirty="0" smtClean="0">
                <a:solidFill>
                  <a:srgbClr val="FFB21D"/>
                </a:solidFill>
                <a:latin typeface="+mn-lt"/>
              </a:rPr>
              <a:t> edition of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3694" y="2244774"/>
            <a:ext cx="119525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B21D"/>
                </a:solidFill>
                <a:effectLst/>
                <a:uLnTx/>
                <a:uFillTx/>
                <a:ea typeface="+mn-ea"/>
                <a:cs typeface="+mn-cs"/>
              </a:rPr>
              <a:t>The Annual Changemaker Awards </a:t>
            </a:r>
          </a:p>
        </p:txBody>
      </p:sp>
    </p:spTree>
    <p:extLst>
      <p:ext uri="{BB962C8B-B14F-4D97-AF65-F5344CB8AC3E}">
        <p14:creationId xmlns:p14="http://schemas.microsoft.com/office/powerpoint/2010/main" val="39715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33014" y="244271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Way forward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(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Pictures can be used to supplement information)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3610" y="1524984"/>
            <a:ext cx="11444321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Way forward/What is the scalability and sustainability of the project/ initiative.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4981C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F4981C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4981C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4981C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4981C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64971" y="6126480"/>
            <a:ext cx="3477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Projects of FY 2021-22</a:t>
            </a:r>
            <a:r>
              <a:rPr kumimoji="0" lang="en-US" sz="1200" b="0" i="1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will be considered.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794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32425" y="436066"/>
            <a:ext cx="64642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About the Award Category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6320" y="1458920"/>
            <a:ext cx="1154600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</a:rPr>
              <a:t>Social Initiative Award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>
              <a:lnSpc>
                <a:spcPct val="150000"/>
              </a:lnSpc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Calibri Light" panose="020F0302020204030204" pitchFamily="34" charset="0"/>
              </a:rPr>
              <a:t>Would recognize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Calibri Light" panose="020F0302020204030204" pitchFamily="34" charset="0"/>
              </a:rPr>
              <a:t>the vision and strategy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Calibri Light" panose="020F0302020204030204" pitchFamily="34" charset="0"/>
              </a:rPr>
              <a:t>used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Calibri Light" panose="020F0302020204030204" pitchFamily="34" charset="0"/>
              </a:rPr>
              <a:t> in </a:t>
            </a:r>
            <a:r>
              <a:rPr lang="en-US" sz="2000" dirty="0">
                <a:solidFill>
                  <a:prstClr val="white"/>
                </a:solidFill>
                <a:cs typeface="Calibri Light" panose="020F0302020204030204" pitchFamily="34" charset="0"/>
              </a:rPr>
              <a:t>CSR projects/ Social initiatives </a:t>
            </a:r>
            <a:r>
              <a:rPr lang="en-US" sz="2000" dirty="0" smtClean="0">
                <a:solidFill>
                  <a:prstClr val="white"/>
                </a:solidFill>
                <a:cs typeface="Calibri Light" panose="020F0302020204030204" pitchFamily="34" charset="0"/>
              </a:rPr>
              <a:t>for </a:t>
            </a:r>
            <a:r>
              <a:rPr lang="en-US" sz="2000" dirty="0">
                <a:solidFill>
                  <a:prstClr val="white"/>
                </a:solidFill>
                <a:cs typeface="Calibri Light" panose="020F0302020204030204" pitchFamily="34" charset="0"/>
              </a:rPr>
              <a:t>contributing towards Sustainable Development </a:t>
            </a:r>
            <a:r>
              <a:rPr lang="en-US" sz="2000" dirty="0" smtClean="0">
                <a:solidFill>
                  <a:prstClr val="white"/>
                </a:solidFill>
                <a:cs typeface="Calibri Light" panose="020F0302020204030204" pitchFamily="34" charset="0"/>
              </a:rPr>
              <a:t>Goals (SDGs). Submissions can be based on </a:t>
            </a:r>
            <a:r>
              <a:rPr lang="en-US" sz="2000" dirty="0">
                <a:solidFill>
                  <a:prstClr val="white"/>
                </a:solidFill>
                <a:cs typeface="Calibri Light" panose="020F0302020204030204" pitchFamily="34" charset="0"/>
              </a:rPr>
              <a:t>projects </a:t>
            </a:r>
            <a:r>
              <a:rPr lang="en-US" sz="2000" dirty="0" smtClean="0">
                <a:solidFill>
                  <a:prstClr val="white"/>
                </a:solidFill>
                <a:cs typeface="Calibri Light" panose="020F0302020204030204" pitchFamily="34" charset="0"/>
              </a:rPr>
              <a:t>implemented </a:t>
            </a:r>
            <a:r>
              <a:rPr lang="en-US" sz="2000" dirty="0">
                <a:solidFill>
                  <a:prstClr val="white"/>
                </a:solidFill>
                <a:cs typeface="Calibri Light" panose="020F0302020204030204" pitchFamily="34" charset="0"/>
              </a:rPr>
              <a:t>under different </a:t>
            </a:r>
            <a:r>
              <a:rPr lang="en-US" sz="2000" dirty="0" smtClean="0">
                <a:solidFill>
                  <a:prstClr val="white"/>
                </a:solidFill>
                <a:cs typeface="Calibri Light" panose="020F0302020204030204" pitchFamily="34" charset="0"/>
              </a:rPr>
              <a:t>SDGs. </a:t>
            </a:r>
            <a:endParaRPr lang="en-US" sz="2000" dirty="0">
              <a:solidFill>
                <a:prstClr val="white"/>
              </a:solidFill>
              <a:cs typeface="Calibri Light" panose="020F0302020204030204" pitchFamily="34" charset="0"/>
            </a:endParaRPr>
          </a:p>
          <a:p>
            <a:pPr lvl="0">
              <a:lnSpc>
                <a:spcPct val="150000"/>
              </a:lnSpc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Calibri Light" panose="020F0302020204030204" pitchFamily="34" charset="0"/>
              </a:rPr>
              <a:t>Applications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Calibri Light" panose="020F0302020204030204" pitchFamily="34" charset="0"/>
              </a:rPr>
              <a:t>are invited for social initiatives of the company under various themes including education, health,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Calibri Light" panose="020F0302020204030204" pitchFamily="34" charset="0"/>
              </a:rPr>
              <a:t>community development,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Calibri Light" panose="020F0302020204030204" pitchFamily="34" charset="0"/>
              </a:rPr>
              <a:t>etc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cs typeface="Calibri Light" panose="020F03020202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Calibri Light" panose="020F0302020204030204" pitchFamily="34" charset="0"/>
              </a:rPr>
              <a:t>Please submit different PPTs if you are applying for more than one thematic areas. </a:t>
            </a:r>
          </a:p>
        </p:txBody>
      </p:sp>
      <p:sp>
        <p:nvSpPr>
          <p:cNvPr id="7" name="Rectangle 6"/>
          <p:cNvSpPr/>
          <p:nvPr/>
        </p:nvSpPr>
        <p:spPr>
          <a:xfrm>
            <a:off x="3009713" y="6196912"/>
            <a:ext cx="6096000" cy="9217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  <a:t>(This slide can be removed before submission)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64971" y="5773781"/>
            <a:ext cx="3477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Projects of FY 2021-22</a:t>
            </a:r>
            <a:r>
              <a:rPr kumimoji="0" lang="en-US" sz="1200" b="0" i="1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will be considered.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8196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83729" y="294687"/>
            <a:ext cx="62251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Presentation Guidelines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6793" y="1103460"/>
            <a:ext cx="1188871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Calibri Light" panose="020F0302020204030204" pitchFamily="34" charset="0"/>
            </a:endParaRPr>
          </a:p>
          <a:p>
            <a:pPr marL="342900" marR="0" lvl="0" indent="-3429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700" dirty="0">
                <a:solidFill>
                  <a:schemeClr val="bg1"/>
                </a:solidFill>
                <a:cs typeface="Calibri Light" panose="020F0302020204030204" pitchFamily="34" charset="0"/>
              </a:rPr>
              <a:t>Limit your overall presentation to the defined slides.</a:t>
            </a:r>
          </a:p>
          <a:p>
            <a:pPr marL="0" marR="0" lvl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dirty="0">
                <a:solidFill>
                  <a:schemeClr val="bg1"/>
                </a:solidFill>
                <a:cs typeface="Calibri Light" panose="020F0302020204030204" pitchFamily="34" charset="0"/>
              </a:rPr>
              <a:t>2. ONLY ONE unique initiative/project per company to be accepted under this category. </a:t>
            </a:r>
          </a:p>
          <a:p>
            <a:pPr marL="0" marR="0" lvl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dirty="0">
                <a:solidFill>
                  <a:schemeClr val="bg1"/>
                </a:solidFill>
                <a:cs typeface="Calibri Light" panose="020F0302020204030204" pitchFamily="34" charset="0"/>
              </a:rPr>
              <a:t>    Companies with multiple unique initiatives would have to share different </a:t>
            </a:r>
            <a:r>
              <a:rPr lang="en-US" sz="1700" dirty="0" err="1">
                <a:solidFill>
                  <a:schemeClr val="bg1"/>
                </a:solidFill>
                <a:cs typeface="Calibri Light" panose="020F0302020204030204" pitchFamily="34" charset="0"/>
              </a:rPr>
              <a:t>ppt</a:t>
            </a:r>
            <a:r>
              <a:rPr lang="en-US" sz="1700" dirty="0">
                <a:solidFill>
                  <a:schemeClr val="bg1"/>
                </a:solidFill>
                <a:cs typeface="Calibri Light" panose="020F0302020204030204" pitchFamily="34" charset="0"/>
              </a:rPr>
              <a:t> for each initiative. </a:t>
            </a:r>
          </a:p>
          <a:p>
            <a:pPr marL="0" marR="0" lvl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dirty="0">
                <a:solidFill>
                  <a:schemeClr val="bg1"/>
                </a:solidFill>
                <a:cs typeface="Calibri Light" panose="020F0302020204030204" pitchFamily="34" charset="0"/>
              </a:rPr>
              <a:t>3. Limit the size of PPT to not more than </a:t>
            </a:r>
            <a:r>
              <a:rPr lang="en-US" sz="1700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10 </a:t>
            </a:r>
            <a:r>
              <a:rPr lang="en-US" sz="1700" dirty="0">
                <a:solidFill>
                  <a:schemeClr val="bg1"/>
                </a:solidFill>
                <a:cs typeface="Calibri Light" panose="020F0302020204030204" pitchFamily="34" charset="0"/>
              </a:rPr>
              <a:t>MB. Limit your overall presentation to not more than     </a:t>
            </a:r>
          </a:p>
          <a:p>
            <a:pPr marL="0" marR="0" lvl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dirty="0">
                <a:solidFill>
                  <a:schemeClr val="bg1"/>
                </a:solidFill>
                <a:cs typeface="Calibri Light" panose="020F0302020204030204" pitchFamily="34" charset="0"/>
              </a:rPr>
              <a:t>    8 slides</a:t>
            </a:r>
          </a:p>
          <a:p>
            <a:pPr marL="0" marR="0" lvl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dirty="0">
                <a:solidFill>
                  <a:schemeClr val="bg1"/>
                </a:solidFill>
                <a:cs typeface="Calibri Light" panose="020F0302020204030204" pitchFamily="34" charset="0"/>
              </a:rPr>
              <a:t>4. Each company representative will be given 8-10 minutes to present and answer queries from the jury. </a:t>
            </a:r>
          </a:p>
          <a:p>
            <a:pPr marL="0" marR="0" lvl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dirty="0">
                <a:solidFill>
                  <a:schemeClr val="bg1"/>
                </a:solidFill>
                <a:cs typeface="Calibri Light" panose="020F0302020204030204" pitchFamily="34" charset="0"/>
              </a:rPr>
              <a:t>5. Last  date of entry submission  </a:t>
            </a:r>
            <a:r>
              <a:rPr lang="en-US" sz="1700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is June 10</a:t>
            </a:r>
            <a:r>
              <a:rPr lang="en-US" sz="1700" baseline="30000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th</a:t>
            </a:r>
            <a:r>
              <a:rPr lang="en-US" sz="1700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, 2022 and </a:t>
            </a:r>
            <a:r>
              <a:rPr lang="en-US" sz="1700" dirty="0">
                <a:solidFill>
                  <a:schemeClr val="bg1"/>
                </a:solidFill>
                <a:cs typeface="Calibri Light" panose="020F0302020204030204" pitchFamily="34" charset="0"/>
              </a:rPr>
              <a:t>send the nomination to  </a:t>
            </a:r>
            <a:r>
              <a:rPr lang="en-US" sz="1700" dirty="0">
                <a:solidFill>
                  <a:schemeClr val="bg1"/>
                </a:solidFill>
                <a:cs typeface="Calibri Light" panose="020F0302020204030204" pitchFamily="34" charset="0"/>
                <a:hlinkClick r:id="rId2"/>
              </a:rPr>
              <a:t>Changemaker.Awards@bhartifoundation.org</a:t>
            </a:r>
            <a:endParaRPr lang="en-US" sz="1700" dirty="0">
              <a:solidFill>
                <a:schemeClr val="bg1"/>
              </a:solidFill>
              <a:cs typeface="Calibri Light" panose="020F0302020204030204" pitchFamily="34" charset="0"/>
            </a:endParaRPr>
          </a:p>
          <a:p>
            <a:pPr marL="0" marR="0" lv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dirty="0">
                <a:solidFill>
                  <a:schemeClr val="bg1"/>
                </a:solidFill>
                <a:cs typeface="Calibri Light" panose="020F0302020204030204" pitchFamily="34" charset="0"/>
              </a:rPr>
              <a:t>6. Please follow the format provided in following slides.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</a:rPr>
              <a:t>Note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</a:rPr>
              <a:t>:  Nomination of project which are same as the one submitted in previous CMA will not be considered. Nominations, if similar, 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</a:rPr>
              <a:t>should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</a:rPr>
              <a:t>show visible difference in content, impact and focus areas in comparison to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</a:rPr>
              <a:t>nomination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</a:rPr>
              <a:t>submitted last year.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Calibri Light" panose="020F03020202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Calibri Light" panose="020F03020202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64971" y="5826032"/>
            <a:ext cx="3477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Projects of FY 2021-22</a:t>
            </a:r>
            <a:r>
              <a:rPr kumimoji="0" lang="en-US" sz="1200" b="0" i="1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will be considered.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74146" y="6051573"/>
            <a:ext cx="446070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  <a:t>(This slide can be removed before submission)</a:t>
            </a:r>
          </a:p>
        </p:txBody>
      </p:sp>
    </p:spTree>
    <p:extLst>
      <p:ext uri="{BB962C8B-B14F-4D97-AF65-F5344CB8AC3E}">
        <p14:creationId xmlns:p14="http://schemas.microsoft.com/office/powerpoint/2010/main" val="978671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00605" y="276680"/>
            <a:ext cx="49234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General Information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434147"/>
              </p:ext>
            </p:extLst>
          </p:nvPr>
        </p:nvGraphicFramePr>
        <p:xfrm>
          <a:off x="261195" y="1400187"/>
          <a:ext cx="11409528" cy="2843019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764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41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3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39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S.no.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981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Particulars</a:t>
                      </a:r>
                      <a:endParaRPr lang="en-US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981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Description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98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9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Company’s Name </a:t>
                      </a:r>
                      <a:endParaRPr lang="en-US" sz="2000" b="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5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Name of</a:t>
                      </a:r>
                      <a:r>
                        <a:rPr lang="en-US" sz="2000" kern="12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the project/Initiative applied for</a:t>
                      </a:r>
                      <a:endParaRPr lang="en-US" sz="2000" b="0" kern="1200" baseline="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latin typeface="+mn-lt"/>
                        </a:rPr>
                        <a:t> 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6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Thematic</a:t>
                      </a:r>
                      <a:r>
                        <a:rPr lang="en-US" sz="2000" kern="12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area of the project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1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Project start date &amp; end date</a:t>
                      </a:r>
                      <a:endParaRPr lang="en-US" sz="2000" b="0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latin typeface="+mn-lt"/>
                        </a:rPr>
                        <a:t> 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0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Single</a:t>
                      </a:r>
                      <a:r>
                        <a:rPr lang="en-US" sz="2000" kern="12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year/multiple year project </a:t>
                      </a:r>
                      <a:endParaRPr lang="en-US" sz="2000" b="0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3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Geographical outreach/project location</a:t>
                      </a:r>
                      <a:endParaRPr lang="en-US" sz="2000" b="0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</a:pPr>
                      <a:endParaRPr lang="en-US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7851" y="6196912"/>
            <a:ext cx="4735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Description to be filled in 1-2 lines only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64971" y="5969724"/>
            <a:ext cx="3477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Projects of FY 2021-22</a:t>
            </a:r>
            <a:r>
              <a:rPr kumimoji="0" lang="en-US" sz="1200" b="0" i="1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will be considered.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4199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44023" y="374901"/>
            <a:ext cx="64869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Background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(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Pictures can be used to supplement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information)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3610" y="1946535"/>
            <a:ext cx="114443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Background of the project. How the project started?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sng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4981C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4981C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4981C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4981C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4981C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64971" y="6126480"/>
            <a:ext cx="3477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Projects of FY 2021-22</a:t>
            </a:r>
            <a:r>
              <a:rPr kumimoji="0" lang="en-US" sz="1200" b="0" i="1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will be considered.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373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26732" y="374901"/>
            <a:ext cx="78708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Issues addressed by the project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(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Pictures can be used to supplement information)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64971" y="6126480"/>
            <a:ext cx="3477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Projects of FY 2021-22</a:t>
            </a:r>
            <a:r>
              <a:rPr kumimoji="0" lang="en-US" sz="1200" b="0" i="1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will be considered.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7586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8674" y="362423"/>
            <a:ext cx="9144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Key initiatives undertaken by the company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(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Pictures can be used to supplement information)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64971" y="6126480"/>
            <a:ext cx="3477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Projects of FY 2021-22</a:t>
            </a:r>
            <a:r>
              <a:rPr kumimoji="0" lang="en-US" sz="1200" b="0" i="1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will be considered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6273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42196" y="230623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Impact on beneficiaries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(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Pictures can be used to supplement information)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4438" y="1854510"/>
            <a:ext cx="11444321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Quantitative/Qualitative data can be used to represent this information 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4981C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4981C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4981C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64971" y="6126480"/>
            <a:ext cx="3477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Projects of FY 2021-22</a:t>
            </a:r>
            <a:r>
              <a:rPr kumimoji="0" lang="en-US" sz="1200" b="1" i="1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will be considered. 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0365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42196" y="230623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Learnings and Challenges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(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Pictures can be used to supplement information)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64971" y="6126480"/>
            <a:ext cx="3477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Projects of FY 2021-22</a:t>
            </a:r>
            <a:r>
              <a:rPr kumimoji="0" lang="en-US" sz="1200" b="1" i="1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will be considered. 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928458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506</Words>
  <Application>Microsoft Office PowerPoint</Application>
  <PresentationFormat>Widescreen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Bharti Airtel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Swati Prakash</dc:creator>
  <cp:lastModifiedBy>Swati Prakash</cp:lastModifiedBy>
  <cp:revision>10</cp:revision>
  <dcterms:created xsi:type="dcterms:W3CDTF">2022-04-20T06:43:33Z</dcterms:created>
  <dcterms:modified xsi:type="dcterms:W3CDTF">2022-05-19T08:22:44Z</dcterms:modified>
</cp:coreProperties>
</file>